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5" r:id="rId7"/>
    <p:sldId id="261" r:id="rId8"/>
    <p:sldId id="262" r:id="rId9"/>
    <p:sldId id="263" r:id="rId10"/>
    <p:sldId id="264" r:id="rId11"/>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B76516-27E5-7D1B-E44B-368C5BDA00CF}" v="102" dt="2023-11-07T23:40:35.192"/>
    <p1510:client id="{F79DCEF6-72AF-46A1-ABC4-F6BD389027C3}" v="332" dt="2023-10-31T23:22:39.3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4AFEC5-A1CC-46FB-B7A3-978D6C32701A}" type="doc">
      <dgm:prSet loTypeId="urn:microsoft.com/office/officeart/2005/8/layout/default" loCatId="list" qsTypeId="urn:microsoft.com/office/officeart/2005/8/quickstyle/simple1" qsCatId="simple" csTypeId="urn:microsoft.com/office/officeart/2005/8/colors/colorful5" csCatId="colorful"/>
      <dgm:spPr/>
      <dgm:t>
        <a:bodyPr/>
        <a:lstStyle/>
        <a:p>
          <a:endParaRPr lang="en-US"/>
        </a:p>
      </dgm:t>
    </dgm:pt>
    <dgm:pt modelId="{F7E80301-F6CB-4845-B6D2-5C151F7269C3}">
      <dgm:prSet/>
      <dgm:spPr/>
      <dgm:t>
        <a:bodyPr/>
        <a:lstStyle/>
        <a:p>
          <a:r>
            <a:rPr lang="pt-BR"/>
            <a:t>Marcas, que inclui produtos, serviço e logotipo - por isso, é a modalidade mais buscada por empreendedores;</a:t>
          </a:r>
          <a:endParaRPr lang="en-US"/>
        </a:p>
      </dgm:t>
    </dgm:pt>
    <dgm:pt modelId="{10979715-CEBB-46ED-A4C1-6BC93CBC61B9}" type="parTrans" cxnId="{C8DF0681-31DD-4AC3-9233-CD38845D5E72}">
      <dgm:prSet/>
      <dgm:spPr/>
      <dgm:t>
        <a:bodyPr/>
        <a:lstStyle/>
        <a:p>
          <a:endParaRPr lang="en-US"/>
        </a:p>
      </dgm:t>
    </dgm:pt>
    <dgm:pt modelId="{1C751731-DAF3-4290-9B16-64263768907D}" type="sibTrans" cxnId="{C8DF0681-31DD-4AC3-9233-CD38845D5E72}">
      <dgm:prSet/>
      <dgm:spPr/>
      <dgm:t>
        <a:bodyPr/>
        <a:lstStyle/>
        <a:p>
          <a:endParaRPr lang="en-US"/>
        </a:p>
      </dgm:t>
    </dgm:pt>
    <dgm:pt modelId="{803D4210-6A52-436C-815B-F7137D114527}">
      <dgm:prSet/>
      <dgm:spPr/>
      <dgm:t>
        <a:bodyPr/>
        <a:lstStyle/>
        <a:p>
          <a:r>
            <a:rPr lang="pt-BR"/>
            <a:t>Patentes, para criação de novas tecnologias ou melhorias na fabricação e uso de objetos;</a:t>
          </a:r>
          <a:endParaRPr lang="en-US"/>
        </a:p>
      </dgm:t>
    </dgm:pt>
    <dgm:pt modelId="{FAAA91EA-873A-4BD3-8F54-BC4AD4153123}" type="parTrans" cxnId="{7C9D86BA-5F48-40AA-9EE2-53F7D3B8B114}">
      <dgm:prSet/>
      <dgm:spPr/>
      <dgm:t>
        <a:bodyPr/>
        <a:lstStyle/>
        <a:p>
          <a:endParaRPr lang="en-US"/>
        </a:p>
      </dgm:t>
    </dgm:pt>
    <dgm:pt modelId="{889564A4-B04D-455C-9A73-E97BD7BF0708}" type="sibTrans" cxnId="{7C9D86BA-5F48-40AA-9EE2-53F7D3B8B114}">
      <dgm:prSet/>
      <dgm:spPr/>
      <dgm:t>
        <a:bodyPr/>
        <a:lstStyle/>
        <a:p>
          <a:endParaRPr lang="en-US"/>
        </a:p>
      </dgm:t>
    </dgm:pt>
    <dgm:pt modelId="{3BF7E2FD-A585-4471-A0A4-A87D4E35CEBA}">
      <dgm:prSet/>
      <dgm:spPr/>
      <dgm:t>
        <a:bodyPr/>
        <a:lstStyle/>
        <a:p>
          <a:r>
            <a:rPr lang="pt-BR"/>
            <a:t>Desenho Industrial, para que se criem novos modelos de objetos já existentes;</a:t>
          </a:r>
          <a:endParaRPr lang="en-US"/>
        </a:p>
      </dgm:t>
    </dgm:pt>
    <dgm:pt modelId="{82D737BE-6DD7-4A8E-B5EE-5836A309069C}" type="parTrans" cxnId="{542A6F26-8F68-4005-A98E-8230CB331787}">
      <dgm:prSet/>
      <dgm:spPr/>
      <dgm:t>
        <a:bodyPr/>
        <a:lstStyle/>
        <a:p>
          <a:endParaRPr lang="en-US"/>
        </a:p>
      </dgm:t>
    </dgm:pt>
    <dgm:pt modelId="{5D98639B-E7D4-432A-A66C-A662BF8B67D1}" type="sibTrans" cxnId="{542A6F26-8F68-4005-A98E-8230CB331787}">
      <dgm:prSet/>
      <dgm:spPr/>
      <dgm:t>
        <a:bodyPr/>
        <a:lstStyle/>
        <a:p>
          <a:endParaRPr lang="en-US"/>
        </a:p>
      </dgm:t>
    </dgm:pt>
    <dgm:pt modelId="{780DB975-083A-4771-8D13-3F00C8E42B0F}">
      <dgm:prSet/>
      <dgm:spPr/>
      <dgm:t>
        <a:bodyPr/>
        <a:lstStyle/>
        <a:p>
          <a:r>
            <a:rPr lang="pt-BR"/>
            <a:t>Indicação Geográfica, quando há a necessidade de ligar um produto ou serviço ao seu local de origem;</a:t>
          </a:r>
          <a:endParaRPr lang="en-US"/>
        </a:p>
      </dgm:t>
    </dgm:pt>
    <dgm:pt modelId="{8CD1AF95-1E64-4D62-BE6E-DDD21392603D}" type="parTrans" cxnId="{C6E83CE9-21B7-4C8F-B026-8B014CD57B75}">
      <dgm:prSet/>
      <dgm:spPr/>
      <dgm:t>
        <a:bodyPr/>
        <a:lstStyle/>
        <a:p>
          <a:endParaRPr lang="en-US"/>
        </a:p>
      </dgm:t>
    </dgm:pt>
    <dgm:pt modelId="{127C7E7B-30E7-4752-A84F-6CAF5393A124}" type="sibTrans" cxnId="{C6E83CE9-21B7-4C8F-B026-8B014CD57B75}">
      <dgm:prSet/>
      <dgm:spPr/>
      <dgm:t>
        <a:bodyPr/>
        <a:lstStyle/>
        <a:p>
          <a:endParaRPr lang="en-US"/>
        </a:p>
      </dgm:t>
    </dgm:pt>
    <dgm:pt modelId="{0696F30C-E7D6-4746-9D40-560BCF7732F6}">
      <dgm:prSet/>
      <dgm:spPr/>
      <dgm:t>
        <a:bodyPr/>
        <a:lstStyle/>
        <a:p>
          <a:r>
            <a:rPr lang="pt-BR"/>
            <a:t>Programa de Computador, para registrar o código-fonte ou o código objeto do jogo ou programa criado; </a:t>
          </a:r>
          <a:endParaRPr lang="en-US"/>
        </a:p>
      </dgm:t>
    </dgm:pt>
    <dgm:pt modelId="{CF322BBE-C226-44F3-8860-58F4980F995F}" type="parTrans" cxnId="{00AD8C6E-8999-4623-8590-75A0C02819BD}">
      <dgm:prSet/>
      <dgm:spPr/>
      <dgm:t>
        <a:bodyPr/>
        <a:lstStyle/>
        <a:p>
          <a:endParaRPr lang="en-US"/>
        </a:p>
      </dgm:t>
    </dgm:pt>
    <dgm:pt modelId="{BD89BE6D-EC09-40E4-8B3F-ABFFFDEF568C}" type="sibTrans" cxnId="{00AD8C6E-8999-4623-8590-75A0C02819BD}">
      <dgm:prSet/>
      <dgm:spPr/>
      <dgm:t>
        <a:bodyPr/>
        <a:lstStyle/>
        <a:p>
          <a:endParaRPr lang="en-US"/>
        </a:p>
      </dgm:t>
    </dgm:pt>
    <dgm:pt modelId="{C76C94F6-28ED-4B19-A1EC-A95079AC4B34}">
      <dgm:prSet/>
      <dgm:spPr/>
      <dgm:t>
        <a:bodyPr/>
        <a:lstStyle/>
        <a:p>
          <a:r>
            <a:rPr lang="pt-BR"/>
            <a:t>Topografia de Circuito, que é destinado às imagens das camadas de um chip;</a:t>
          </a:r>
          <a:endParaRPr lang="en-US"/>
        </a:p>
      </dgm:t>
    </dgm:pt>
    <dgm:pt modelId="{D4A8E745-DA89-419A-B653-D3866179F607}" type="parTrans" cxnId="{1C8EF66A-C6D6-483A-9719-C15093BEA5F3}">
      <dgm:prSet/>
      <dgm:spPr/>
      <dgm:t>
        <a:bodyPr/>
        <a:lstStyle/>
        <a:p>
          <a:endParaRPr lang="en-US"/>
        </a:p>
      </dgm:t>
    </dgm:pt>
    <dgm:pt modelId="{87A9551B-5B04-4462-8C6F-CCFED006C936}" type="sibTrans" cxnId="{1C8EF66A-C6D6-483A-9719-C15093BEA5F3}">
      <dgm:prSet/>
      <dgm:spPr/>
      <dgm:t>
        <a:bodyPr/>
        <a:lstStyle/>
        <a:p>
          <a:endParaRPr lang="en-US"/>
        </a:p>
      </dgm:t>
    </dgm:pt>
    <dgm:pt modelId="{7D5E1B81-4C95-4C03-98DB-9558548FAF34}">
      <dgm:prSet/>
      <dgm:spPr/>
      <dgm:t>
        <a:bodyPr/>
        <a:lstStyle/>
        <a:p>
          <a:r>
            <a:rPr lang="pt-BR"/>
            <a:t>Transferência de Tecnologia, que além de transferir tecnologia, é destinada para o uso de marca, de licenciamento de patentes e outras situações;</a:t>
          </a:r>
          <a:endParaRPr lang="en-US"/>
        </a:p>
      </dgm:t>
    </dgm:pt>
    <dgm:pt modelId="{04717057-1773-4DAE-920F-FD91E883D1B3}" type="parTrans" cxnId="{490531A0-4668-4234-9B79-BE748E8F4796}">
      <dgm:prSet/>
      <dgm:spPr/>
      <dgm:t>
        <a:bodyPr/>
        <a:lstStyle/>
        <a:p>
          <a:endParaRPr lang="en-US"/>
        </a:p>
      </dgm:t>
    </dgm:pt>
    <dgm:pt modelId="{62E2556F-A1E7-427E-8DD0-9F117377495B}" type="sibTrans" cxnId="{490531A0-4668-4234-9B79-BE748E8F4796}">
      <dgm:prSet/>
      <dgm:spPr/>
      <dgm:t>
        <a:bodyPr/>
        <a:lstStyle/>
        <a:p>
          <a:endParaRPr lang="en-US"/>
        </a:p>
      </dgm:t>
    </dgm:pt>
    <dgm:pt modelId="{DE939B9C-BDC1-4327-9B15-55A32EDC3843}">
      <dgm:prSet/>
      <dgm:spPr/>
      <dgm:t>
        <a:bodyPr/>
        <a:lstStyle/>
        <a:p>
          <a:r>
            <a:rPr lang="pt-BR"/>
            <a:t>Informação Tecnológica, para registrar rotas e tecnologias em algo já patenteado. </a:t>
          </a:r>
          <a:endParaRPr lang="en-US"/>
        </a:p>
      </dgm:t>
    </dgm:pt>
    <dgm:pt modelId="{CE6B1F07-360F-4697-9BEA-15D0CF7F0136}" type="parTrans" cxnId="{D147E12C-75C3-439D-B678-456CE6E513A1}">
      <dgm:prSet/>
      <dgm:spPr/>
      <dgm:t>
        <a:bodyPr/>
        <a:lstStyle/>
        <a:p>
          <a:endParaRPr lang="en-US"/>
        </a:p>
      </dgm:t>
    </dgm:pt>
    <dgm:pt modelId="{E8D6A3EE-74CF-4456-B0F2-2B4A16E27448}" type="sibTrans" cxnId="{D147E12C-75C3-439D-B678-456CE6E513A1}">
      <dgm:prSet/>
      <dgm:spPr/>
      <dgm:t>
        <a:bodyPr/>
        <a:lstStyle/>
        <a:p>
          <a:endParaRPr lang="en-US"/>
        </a:p>
      </dgm:t>
    </dgm:pt>
    <dgm:pt modelId="{ED1536C5-AC47-48E9-8740-721CE26E4789}" type="pres">
      <dgm:prSet presAssocID="{1C4AFEC5-A1CC-46FB-B7A3-978D6C32701A}" presName="diagram" presStyleCnt="0">
        <dgm:presLayoutVars>
          <dgm:dir/>
          <dgm:resizeHandles val="exact"/>
        </dgm:presLayoutVars>
      </dgm:prSet>
      <dgm:spPr/>
    </dgm:pt>
    <dgm:pt modelId="{3B119E85-16FC-4D47-970D-DFFAA1E454F3}" type="pres">
      <dgm:prSet presAssocID="{F7E80301-F6CB-4845-B6D2-5C151F7269C3}" presName="node" presStyleLbl="node1" presStyleIdx="0" presStyleCnt="8">
        <dgm:presLayoutVars>
          <dgm:bulletEnabled val="1"/>
        </dgm:presLayoutVars>
      </dgm:prSet>
      <dgm:spPr/>
    </dgm:pt>
    <dgm:pt modelId="{EC5E616F-DEF8-4738-BE97-FFD24EA46B24}" type="pres">
      <dgm:prSet presAssocID="{1C751731-DAF3-4290-9B16-64263768907D}" presName="sibTrans" presStyleCnt="0"/>
      <dgm:spPr/>
    </dgm:pt>
    <dgm:pt modelId="{21D3316E-8D1C-4663-9B49-3D03BBF065F3}" type="pres">
      <dgm:prSet presAssocID="{803D4210-6A52-436C-815B-F7137D114527}" presName="node" presStyleLbl="node1" presStyleIdx="1" presStyleCnt="8">
        <dgm:presLayoutVars>
          <dgm:bulletEnabled val="1"/>
        </dgm:presLayoutVars>
      </dgm:prSet>
      <dgm:spPr/>
    </dgm:pt>
    <dgm:pt modelId="{0E9B5BBB-222F-449B-A7D0-491A8BDD949C}" type="pres">
      <dgm:prSet presAssocID="{889564A4-B04D-455C-9A73-E97BD7BF0708}" presName="sibTrans" presStyleCnt="0"/>
      <dgm:spPr/>
    </dgm:pt>
    <dgm:pt modelId="{65645972-CE7D-419F-A81D-B23F3B25AE36}" type="pres">
      <dgm:prSet presAssocID="{3BF7E2FD-A585-4471-A0A4-A87D4E35CEBA}" presName="node" presStyleLbl="node1" presStyleIdx="2" presStyleCnt="8">
        <dgm:presLayoutVars>
          <dgm:bulletEnabled val="1"/>
        </dgm:presLayoutVars>
      </dgm:prSet>
      <dgm:spPr/>
    </dgm:pt>
    <dgm:pt modelId="{AD3B22FA-C3FA-4680-8166-BEE6998FA7FE}" type="pres">
      <dgm:prSet presAssocID="{5D98639B-E7D4-432A-A66C-A662BF8B67D1}" presName="sibTrans" presStyleCnt="0"/>
      <dgm:spPr/>
    </dgm:pt>
    <dgm:pt modelId="{D5D2E9B9-8616-417B-A639-5E489CB6A2EB}" type="pres">
      <dgm:prSet presAssocID="{780DB975-083A-4771-8D13-3F00C8E42B0F}" presName="node" presStyleLbl="node1" presStyleIdx="3" presStyleCnt="8">
        <dgm:presLayoutVars>
          <dgm:bulletEnabled val="1"/>
        </dgm:presLayoutVars>
      </dgm:prSet>
      <dgm:spPr/>
    </dgm:pt>
    <dgm:pt modelId="{5148354E-85D2-4BF7-AB15-FB55B895A698}" type="pres">
      <dgm:prSet presAssocID="{127C7E7B-30E7-4752-A84F-6CAF5393A124}" presName="sibTrans" presStyleCnt="0"/>
      <dgm:spPr/>
    </dgm:pt>
    <dgm:pt modelId="{D27BDE9A-B1F7-44B5-8DBC-9F3E4EDE2484}" type="pres">
      <dgm:prSet presAssocID="{0696F30C-E7D6-4746-9D40-560BCF7732F6}" presName="node" presStyleLbl="node1" presStyleIdx="4" presStyleCnt="8">
        <dgm:presLayoutVars>
          <dgm:bulletEnabled val="1"/>
        </dgm:presLayoutVars>
      </dgm:prSet>
      <dgm:spPr/>
    </dgm:pt>
    <dgm:pt modelId="{2D8BB653-E88C-49AE-B3CC-630EBB5060C0}" type="pres">
      <dgm:prSet presAssocID="{BD89BE6D-EC09-40E4-8B3F-ABFFFDEF568C}" presName="sibTrans" presStyleCnt="0"/>
      <dgm:spPr/>
    </dgm:pt>
    <dgm:pt modelId="{F47586EF-4D72-4C38-BDCE-887D22E989D8}" type="pres">
      <dgm:prSet presAssocID="{C76C94F6-28ED-4B19-A1EC-A95079AC4B34}" presName="node" presStyleLbl="node1" presStyleIdx="5" presStyleCnt="8">
        <dgm:presLayoutVars>
          <dgm:bulletEnabled val="1"/>
        </dgm:presLayoutVars>
      </dgm:prSet>
      <dgm:spPr/>
    </dgm:pt>
    <dgm:pt modelId="{7177B920-5E13-4A8F-B6A3-51A61335A20D}" type="pres">
      <dgm:prSet presAssocID="{87A9551B-5B04-4462-8C6F-CCFED006C936}" presName="sibTrans" presStyleCnt="0"/>
      <dgm:spPr/>
    </dgm:pt>
    <dgm:pt modelId="{A76EAD91-A74E-4282-8B09-1AA76A84BB58}" type="pres">
      <dgm:prSet presAssocID="{7D5E1B81-4C95-4C03-98DB-9558548FAF34}" presName="node" presStyleLbl="node1" presStyleIdx="6" presStyleCnt="8">
        <dgm:presLayoutVars>
          <dgm:bulletEnabled val="1"/>
        </dgm:presLayoutVars>
      </dgm:prSet>
      <dgm:spPr/>
    </dgm:pt>
    <dgm:pt modelId="{6DE2C99B-7A08-4F47-AD5F-0D1BD4FA7FDD}" type="pres">
      <dgm:prSet presAssocID="{62E2556F-A1E7-427E-8DD0-9F117377495B}" presName="sibTrans" presStyleCnt="0"/>
      <dgm:spPr/>
    </dgm:pt>
    <dgm:pt modelId="{E1967E06-A463-44CC-9687-AA48DDAA4510}" type="pres">
      <dgm:prSet presAssocID="{DE939B9C-BDC1-4327-9B15-55A32EDC3843}" presName="node" presStyleLbl="node1" presStyleIdx="7" presStyleCnt="8">
        <dgm:presLayoutVars>
          <dgm:bulletEnabled val="1"/>
        </dgm:presLayoutVars>
      </dgm:prSet>
      <dgm:spPr/>
    </dgm:pt>
  </dgm:ptLst>
  <dgm:cxnLst>
    <dgm:cxn modelId="{DBEAFA21-A60E-4B0F-BFF1-D4BA099EC9E3}" type="presOf" srcId="{1C4AFEC5-A1CC-46FB-B7A3-978D6C32701A}" destId="{ED1536C5-AC47-48E9-8740-721CE26E4789}" srcOrd="0" destOrd="0" presId="urn:microsoft.com/office/officeart/2005/8/layout/default"/>
    <dgm:cxn modelId="{542A6F26-8F68-4005-A98E-8230CB331787}" srcId="{1C4AFEC5-A1CC-46FB-B7A3-978D6C32701A}" destId="{3BF7E2FD-A585-4471-A0A4-A87D4E35CEBA}" srcOrd="2" destOrd="0" parTransId="{82D737BE-6DD7-4A8E-B5EE-5836A309069C}" sibTransId="{5D98639B-E7D4-432A-A66C-A662BF8B67D1}"/>
    <dgm:cxn modelId="{D147E12C-75C3-439D-B678-456CE6E513A1}" srcId="{1C4AFEC5-A1CC-46FB-B7A3-978D6C32701A}" destId="{DE939B9C-BDC1-4327-9B15-55A32EDC3843}" srcOrd="7" destOrd="0" parTransId="{CE6B1F07-360F-4697-9BEA-15D0CF7F0136}" sibTransId="{E8D6A3EE-74CF-4456-B0F2-2B4A16E27448}"/>
    <dgm:cxn modelId="{7E729F33-B78A-4A95-9195-42B3F9C58AA5}" type="presOf" srcId="{780DB975-083A-4771-8D13-3F00C8E42B0F}" destId="{D5D2E9B9-8616-417B-A639-5E489CB6A2EB}" srcOrd="0" destOrd="0" presId="urn:microsoft.com/office/officeart/2005/8/layout/default"/>
    <dgm:cxn modelId="{CC88DF37-1456-46C6-9AAF-43B0CFD7FF63}" type="presOf" srcId="{DE939B9C-BDC1-4327-9B15-55A32EDC3843}" destId="{E1967E06-A463-44CC-9687-AA48DDAA4510}" srcOrd="0" destOrd="0" presId="urn:microsoft.com/office/officeart/2005/8/layout/default"/>
    <dgm:cxn modelId="{27B69A60-5887-4A83-A6E7-BB9F837C4B40}" type="presOf" srcId="{0696F30C-E7D6-4746-9D40-560BCF7732F6}" destId="{D27BDE9A-B1F7-44B5-8DBC-9F3E4EDE2484}" srcOrd="0" destOrd="0" presId="urn:microsoft.com/office/officeart/2005/8/layout/default"/>
    <dgm:cxn modelId="{A8F69469-717B-46E9-9428-3B9C46DA1118}" type="presOf" srcId="{F7E80301-F6CB-4845-B6D2-5C151F7269C3}" destId="{3B119E85-16FC-4D47-970D-DFFAA1E454F3}" srcOrd="0" destOrd="0" presId="urn:microsoft.com/office/officeart/2005/8/layout/default"/>
    <dgm:cxn modelId="{1C8EF66A-C6D6-483A-9719-C15093BEA5F3}" srcId="{1C4AFEC5-A1CC-46FB-B7A3-978D6C32701A}" destId="{C76C94F6-28ED-4B19-A1EC-A95079AC4B34}" srcOrd="5" destOrd="0" parTransId="{D4A8E745-DA89-419A-B653-D3866179F607}" sibTransId="{87A9551B-5B04-4462-8C6F-CCFED006C936}"/>
    <dgm:cxn modelId="{670DBD6C-8CDF-46CB-9C90-170CB8D3409F}" type="presOf" srcId="{C76C94F6-28ED-4B19-A1EC-A95079AC4B34}" destId="{F47586EF-4D72-4C38-BDCE-887D22E989D8}" srcOrd="0" destOrd="0" presId="urn:microsoft.com/office/officeart/2005/8/layout/default"/>
    <dgm:cxn modelId="{00AD8C6E-8999-4623-8590-75A0C02819BD}" srcId="{1C4AFEC5-A1CC-46FB-B7A3-978D6C32701A}" destId="{0696F30C-E7D6-4746-9D40-560BCF7732F6}" srcOrd="4" destOrd="0" parTransId="{CF322BBE-C226-44F3-8860-58F4980F995F}" sibTransId="{BD89BE6D-EC09-40E4-8B3F-ABFFFDEF568C}"/>
    <dgm:cxn modelId="{67C91976-9BA0-45E1-B1C5-CF986E278745}" type="presOf" srcId="{3BF7E2FD-A585-4471-A0A4-A87D4E35CEBA}" destId="{65645972-CE7D-419F-A81D-B23F3B25AE36}" srcOrd="0" destOrd="0" presId="urn:microsoft.com/office/officeart/2005/8/layout/default"/>
    <dgm:cxn modelId="{C8DF0681-31DD-4AC3-9233-CD38845D5E72}" srcId="{1C4AFEC5-A1CC-46FB-B7A3-978D6C32701A}" destId="{F7E80301-F6CB-4845-B6D2-5C151F7269C3}" srcOrd="0" destOrd="0" parTransId="{10979715-CEBB-46ED-A4C1-6BC93CBC61B9}" sibTransId="{1C751731-DAF3-4290-9B16-64263768907D}"/>
    <dgm:cxn modelId="{A4ADAB9C-7751-4152-9859-ED05F8413233}" type="presOf" srcId="{803D4210-6A52-436C-815B-F7137D114527}" destId="{21D3316E-8D1C-4663-9B49-3D03BBF065F3}" srcOrd="0" destOrd="0" presId="urn:microsoft.com/office/officeart/2005/8/layout/default"/>
    <dgm:cxn modelId="{490531A0-4668-4234-9B79-BE748E8F4796}" srcId="{1C4AFEC5-A1CC-46FB-B7A3-978D6C32701A}" destId="{7D5E1B81-4C95-4C03-98DB-9558548FAF34}" srcOrd="6" destOrd="0" parTransId="{04717057-1773-4DAE-920F-FD91E883D1B3}" sibTransId="{62E2556F-A1E7-427E-8DD0-9F117377495B}"/>
    <dgm:cxn modelId="{FA1FE4AB-BDF7-40E6-BD89-BA1B1D4C29B1}" type="presOf" srcId="{7D5E1B81-4C95-4C03-98DB-9558548FAF34}" destId="{A76EAD91-A74E-4282-8B09-1AA76A84BB58}" srcOrd="0" destOrd="0" presId="urn:microsoft.com/office/officeart/2005/8/layout/default"/>
    <dgm:cxn modelId="{7C9D86BA-5F48-40AA-9EE2-53F7D3B8B114}" srcId="{1C4AFEC5-A1CC-46FB-B7A3-978D6C32701A}" destId="{803D4210-6A52-436C-815B-F7137D114527}" srcOrd="1" destOrd="0" parTransId="{FAAA91EA-873A-4BD3-8F54-BC4AD4153123}" sibTransId="{889564A4-B04D-455C-9A73-E97BD7BF0708}"/>
    <dgm:cxn modelId="{C6E83CE9-21B7-4C8F-B026-8B014CD57B75}" srcId="{1C4AFEC5-A1CC-46FB-B7A3-978D6C32701A}" destId="{780DB975-083A-4771-8D13-3F00C8E42B0F}" srcOrd="3" destOrd="0" parTransId="{8CD1AF95-1E64-4D62-BE6E-DDD21392603D}" sibTransId="{127C7E7B-30E7-4752-A84F-6CAF5393A124}"/>
    <dgm:cxn modelId="{43540B4C-B4EA-405B-AFFE-6E5A450FC9C8}" type="presParOf" srcId="{ED1536C5-AC47-48E9-8740-721CE26E4789}" destId="{3B119E85-16FC-4D47-970D-DFFAA1E454F3}" srcOrd="0" destOrd="0" presId="urn:microsoft.com/office/officeart/2005/8/layout/default"/>
    <dgm:cxn modelId="{FC503E27-B2FC-4A92-B7DD-4A22B34EA1CF}" type="presParOf" srcId="{ED1536C5-AC47-48E9-8740-721CE26E4789}" destId="{EC5E616F-DEF8-4738-BE97-FFD24EA46B24}" srcOrd="1" destOrd="0" presId="urn:microsoft.com/office/officeart/2005/8/layout/default"/>
    <dgm:cxn modelId="{75C50056-302F-4E9B-973B-2FF416B664B5}" type="presParOf" srcId="{ED1536C5-AC47-48E9-8740-721CE26E4789}" destId="{21D3316E-8D1C-4663-9B49-3D03BBF065F3}" srcOrd="2" destOrd="0" presId="urn:microsoft.com/office/officeart/2005/8/layout/default"/>
    <dgm:cxn modelId="{5EA97D06-6B58-4B74-85BD-5B2A484C27B7}" type="presParOf" srcId="{ED1536C5-AC47-48E9-8740-721CE26E4789}" destId="{0E9B5BBB-222F-449B-A7D0-491A8BDD949C}" srcOrd="3" destOrd="0" presId="urn:microsoft.com/office/officeart/2005/8/layout/default"/>
    <dgm:cxn modelId="{FBDA9F80-F244-41D2-A7B3-02A2AEF38D26}" type="presParOf" srcId="{ED1536C5-AC47-48E9-8740-721CE26E4789}" destId="{65645972-CE7D-419F-A81D-B23F3B25AE36}" srcOrd="4" destOrd="0" presId="urn:microsoft.com/office/officeart/2005/8/layout/default"/>
    <dgm:cxn modelId="{0ABBEF1D-1D32-48C4-9C60-33F6C2FABCF5}" type="presParOf" srcId="{ED1536C5-AC47-48E9-8740-721CE26E4789}" destId="{AD3B22FA-C3FA-4680-8166-BEE6998FA7FE}" srcOrd="5" destOrd="0" presId="urn:microsoft.com/office/officeart/2005/8/layout/default"/>
    <dgm:cxn modelId="{C48044D1-9EA6-4820-94DE-13913B366DA3}" type="presParOf" srcId="{ED1536C5-AC47-48E9-8740-721CE26E4789}" destId="{D5D2E9B9-8616-417B-A639-5E489CB6A2EB}" srcOrd="6" destOrd="0" presId="urn:microsoft.com/office/officeart/2005/8/layout/default"/>
    <dgm:cxn modelId="{E4A28424-73F2-4ADF-81E1-954B01DDB129}" type="presParOf" srcId="{ED1536C5-AC47-48E9-8740-721CE26E4789}" destId="{5148354E-85D2-4BF7-AB15-FB55B895A698}" srcOrd="7" destOrd="0" presId="urn:microsoft.com/office/officeart/2005/8/layout/default"/>
    <dgm:cxn modelId="{09EED472-F901-4F02-B96E-2B96081F06CC}" type="presParOf" srcId="{ED1536C5-AC47-48E9-8740-721CE26E4789}" destId="{D27BDE9A-B1F7-44B5-8DBC-9F3E4EDE2484}" srcOrd="8" destOrd="0" presId="urn:microsoft.com/office/officeart/2005/8/layout/default"/>
    <dgm:cxn modelId="{0F78F810-E711-465A-B36E-91411F00D58B}" type="presParOf" srcId="{ED1536C5-AC47-48E9-8740-721CE26E4789}" destId="{2D8BB653-E88C-49AE-B3CC-630EBB5060C0}" srcOrd="9" destOrd="0" presId="urn:microsoft.com/office/officeart/2005/8/layout/default"/>
    <dgm:cxn modelId="{4948B490-00F5-46DB-9C37-42EBC69019EC}" type="presParOf" srcId="{ED1536C5-AC47-48E9-8740-721CE26E4789}" destId="{F47586EF-4D72-4C38-BDCE-887D22E989D8}" srcOrd="10" destOrd="0" presId="urn:microsoft.com/office/officeart/2005/8/layout/default"/>
    <dgm:cxn modelId="{E4798CA2-6B1D-414D-8CFC-F2CA4885D8AC}" type="presParOf" srcId="{ED1536C5-AC47-48E9-8740-721CE26E4789}" destId="{7177B920-5E13-4A8F-B6A3-51A61335A20D}" srcOrd="11" destOrd="0" presId="urn:microsoft.com/office/officeart/2005/8/layout/default"/>
    <dgm:cxn modelId="{FFCA536C-056E-4760-9DAB-37ACCA51A756}" type="presParOf" srcId="{ED1536C5-AC47-48E9-8740-721CE26E4789}" destId="{A76EAD91-A74E-4282-8B09-1AA76A84BB58}" srcOrd="12" destOrd="0" presId="urn:microsoft.com/office/officeart/2005/8/layout/default"/>
    <dgm:cxn modelId="{5F2F8917-73C1-4B03-A997-8D1145139264}" type="presParOf" srcId="{ED1536C5-AC47-48E9-8740-721CE26E4789}" destId="{6DE2C99B-7A08-4F47-AD5F-0D1BD4FA7FDD}" srcOrd="13" destOrd="0" presId="urn:microsoft.com/office/officeart/2005/8/layout/default"/>
    <dgm:cxn modelId="{8E66B325-EF41-4FA7-9E5A-FE531EA6F983}" type="presParOf" srcId="{ED1536C5-AC47-48E9-8740-721CE26E4789}" destId="{E1967E06-A463-44CC-9687-AA48DDAA4510}"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119E85-16FC-4D47-970D-DFFAA1E454F3}">
      <dsp:nvSpPr>
        <dsp:cNvPr id="0" name=""/>
        <dsp:cNvSpPr/>
      </dsp:nvSpPr>
      <dsp:spPr>
        <a:xfrm>
          <a:off x="3201" y="445489"/>
          <a:ext cx="2539866" cy="152391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a:t>Marcas, que inclui produtos, serviço e logotipo - por isso, é a modalidade mais buscada por empreendedores;</a:t>
          </a:r>
          <a:endParaRPr lang="en-US" sz="1600" kern="1200"/>
        </a:p>
      </dsp:txBody>
      <dsp:txXfrm>
        <a:off x="3201" y="445489"/>
        <a:ext cx="2539866" cy="1523919"/>
      </dsp:txXfrm>
    </dsp:sp>
    <dsp:sp modelId="{21D3316E-8D1C-4663-9B49-3D03BBF065F3}">
      <dsp:nvSpPr>
        <dsp:cNvPr id="0" name=""/>
        <dsp:cNvSpPr/>
      </dsp:nvSpPr>
      <dsp:spPr>
        <a:xfrm>
          <a:off x="2797054" y="445489"/>
          <a:ext cx="2539866" cy="1523919"/>
        </a:xfrm>
        <a:prstGeom prst="rect">
          <a:avLst/>
        </a:prstGeom>
        <a:solidFill>
          <a:schemeClr val="accent5">
            <a:hueOff val="-965506"/>
            <a:satOff val="-2488"/>
            <a:lumOff val="-168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a:t>Patentes, para criação de novas tecnologias ou melhorias na fabricação e uso de objetos;</a:t>
          </a:r>
          <a:endParaRPr lang="en-US" sz="1600" kern="1200"/>
        </a:p>
      </dsp:txBody>
      <dsp:txXfrm>
        <a:off x="2797054" y="445489"/>
        <a:ext cx="2539866" cy="1523919"/>
      </dsp:txXfrm>
    </dsp:sp>
    <dsp:sp modelId="{65645972-CE7D-419F-A81D-B23F3B25AE36}">
      <dsp:nvSpPr>
        <dsp:cNvPr id="0" name=""/>
        <dsp:cNvSpPr/>
      </dsp:nvSpPr>
      <dsp:spPr>
        <a:xfrm>
          <a:off x="5590907" y="445489"/>
          <a:ext cx="2539866" cy="1523919"/>
        </a:xfrm>
        <a:prstGeom prst="rect">
          <a:avLst/>
        </a:prstGeom>
        <a:solidFill>
          <a:schemeClr val="accent5">
            <a:hueOff val="-1931012"/>
            <a:satOff val="-4977"/>
            <a:lumOff val="-33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a:t>Desenho Industrial, para que se criem novos modelos de objetos já existentes;</a:t>
          </a:r>
          <a:endParaRPr lang="en-US" sz="1600" kern="1200"/>
        </a:p>
      </dsp:txBody>
      <dsp:txXfrm>
        <a:off x="5590907" y="445489"/>
        <a:ext cx="2539866" cy="1523919"/>
      </dsp:txXfrm>
    </dsp:sp>
    <dsp:sp modelId="{D5D2E9B9-8616-417B-A639-5E489CB6A2EB}">
      <dsp:nvSpPr>
        <dsp:cNvPr id="0" name=""/>
        <dsp:cNvSpPr/>
      </dsp:nvSpPr>
      <dsp:spPr>
        <a:xfrm>
          <a:off x="8384760" y="445489"/>
          <a:ext cx="2539866" cy="1523919"/>
        </a:xfrm>
        <a:prstGeom prst="rect">
          <a:avLst/>
        </a:prstGeom>
        <a:solidFill>
          <a:schemeClr val="accent5">
            <a:hueOff val="-2896518"/>
            <a:satOff val="-7465"/>
            <a:lumOff val="-504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a:t>Indicação Geográfica, quando há a necessidade de ligar um produto ou serviço ao seu local de origem;</a:t>
          </a:r>
          <a:endParaRPr lang="en-US" sz="1600" kern="1200"/>
        </a:p>
      </dsp:txBody>
      <dsp:txXfrm>
        <a:off x="8384760" y="445489"/>
        <a:ext cx="2539866" cy="1523919"/>
      </dsp:txXfrm>
    </dsp:sp>
    <dsp:sp modelId="{D27BDE9A-B1F7-44B5-8DBC-9F3E4EDE2484}">
      <dsp:nvSpPr>
        <dsp:cNvPr id="0" name=""/>
        <dsp:cNvSpPr/>
      </dsp:nvSpPr>
      <dsp:spPr>
        <a:xfrm>
          <a:off x="3201" y="2223395"/>
          <a:ext cx="2539866" cy="1523919"/>
        </a:xfrm>
        <a:prstGeom prst="rect">
          <a:avLst/>
        </a:prstGeom>
        <a:solidFill>
          <a:schemeClr val="accent5">
            <a:hueOff val="-3862025"/>
            <a:satOff val="-9954"/>
            <a:lumOff val="-672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a:t>Programa de Computador, para registrar o código-fonte ou o código objeto do jogo ou programa criado; </a:t>
          </a:r>
          <a:endParaRPr lang="en-US" sz="1600" kern="1200"/>
        </a:p>
      </dsp:txBody>
      <dsp:txXfrm>
        <a:off x="3201" y="2223395"/>
        <a:ext cx="2539866" cy="1523919"/>
      </dsp:txXfrm>
    </dsp:sp>
    <dsp:sp modelId="{F47586EF-4D72-4C38-BDCE-887D22E989D8}">
      <dsp:nvSpPr>
        <dsp:cNvPr id="0" name=""/>
        <dsp:cNvSpPr/>
      </dsp:nvSpPr>
      <dsp:spPr>
        <a:xfrm>
          <a:off x="2797054" y="2223395"/>
          <a:ext cx="2539866" cy="1523919"/>
        </a:xfrm>
        <a:prstGeom prst="rect">
          <a:avLst/>
        </a:prstGeom>
        <a:solidFill>
          <a:schemeClr val="accent5">
            <a:hueOff val="-4827531"/>
            <a:satOff val="-12442"/>
            <a:lumOff val="-84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a:t>Topografia de Circuito, que é destinado às imagens das camadas de um chip;</a:t>
          </a:r>
          <a:endParaRPr lang="en-US" sz="1600" kern="1200"/>
        </a:p>
      </dsp:txBody>
      <dsp:txXfrm>
        <a:off x="2797054" y="2223395"/>
        <a:ext cx="2539866" cy="1523919"/>
      </dsp:txXfrm>
    </dsp:sp>
    <dsp:sp modelId="{A76EAD91-A74E-4282-8B09-1AA76A84BB58}">
      <dsp:nvSpPr>
        <dsp:cNvPr id="0" name=""/>
        <dsp:cNvSpPr/>
      </dsp:nvSpPr>
      <dsp:spPr>
        <a:xfrm>
          <a:off x="5590907" y="2223395"/>
          <a:ext cx="2539866" cy="1523919"/>
        </a:xfrm>
        <a:prstGeom prst="rect">
          <a:avLst/>
        </a:prstGeom>
        <a:solidFill>
          <a:schemeClr val="accent5">
            <a:hueOff val="-5793037"/>
            <a:satOff val="-14931"/>
            <a:lumOff val="-100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a:t>Transferência de Tecnologia, que além de transferir tecnologia, é destinada para o uso de marca, de licenciamento de patentes e outras situações;</a:t>
          </a:r>
          <a:endParaRPr lang="en-US" sz="1600" kern="1200"/>
        </a:p>
      </dsp:txBody>
      <dsp:txXfrm>
        <a:off x="5590907" y="2223395"/>
        <a:ext cx="2539866" cy="1523919"/>
      </dsp:txXfrm>
    </dsp:sp>
    <dsp:sp modelId="{E1967E06-A463-44CC-9687-AA48DDAA4510}">
      <dsp:nvSpPr>
        <dsp:cNvPr id="0" name=""/>
        <dsp:cNvSpPr/>
      </dsp:nvSpPr>
      <dsp:spPr>
        <a:xfrm>
          <a:off x="8384760" y="2223395"/>
          <a:ext cx="2539866" cy="1523919"/>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pt-BR" sz="1600" kern="1200"/>
            <a:t>Informação Tecnológica, para registrar rotas e tecnologias em algo já patenteado. </a:t>
          </a:r>
          <a:endParaRPr lang="en-US" sz="1600" kern="1200"/>
        </a:p>
      </dsp:txBody>
      <dsp:txXfrm>
        <a:off x="8384760" y="2223395"/>
        <a:ext cx="2539866" cy="152391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jpeg>
</file>

<file path=ppt/media/image5.jpeg>
</file>

<file path=ppt/media/image6.png>
</file>

<file path=ppt/media/image7.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endParaRPr lang="de-DE"/>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07.11.2023</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8776838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07.11.2023</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746588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endParaRPr lang="de-DE"/>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07.11.2023</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130639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Conteúdo 2"/>
          <p:cNvSpPr>
            <a:spLocks noGrp="1"/>
          </p:cNvSpPr>
          <p:nvPr>
            <p:ph idx="1"/>
          </p:nvPr>
        </p:nvSpPr>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10"/>
          </p:nvPr>
        </p:nvSpPr>
        <p:spPr/>
        <p:txBody>
          <a:bodyPr/>
          <a:lstStyle/>
          <a:p>
            <a:fld id="{F0E51C7C-CEA3-4CAA-BE4B-344879E7C377}" type="datetimeFigureOut">
              <a:rPr lang="de-DE" smtClean="0"/>
              <a:t>07.11.2023</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14005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de-DE"/>
          </a:p>
        </p:txBody>
      </p:sp>
      <p:sp>
        <p:nvSpPr>
          <p:cNvPr id="3" name="Espaço Reservado para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 texto mestre</a:t>
            </a:r>
          </a:p>
        </p:txBody>
      </p:sp>
      <p:sp>
        <p:nvSpPr>
          <p:cNvPr id="4" name="Espaço Reservado para Data 3"/>
          <p:cNvSpPr>
            <a:spLocks noGrp="1"/>
          </p:cNvSpPr>
          <p:nvPr>
            <p:ph type="dt" sz="half" idx="10"/>
          </p:nvPr>
        </p:nvSpPr>
        <p:spPr/>
        <p:txBody>
          <a:bodyPr/>
          <a:lstStyle/>
          <a:p>
            <a:fld id="{F0E51C7C-CEA3-4CAA-BE4B-344879E7C377}" type="datetimeFigureOut">
              <a:rPr lang="de-DE" smtClean="0"/>
              <a:t>07.11.2023</a:t>
            </a:fld>
            <a:endParaRPr lang="de-DE"/>
          </a:p>
        </p:txBody>
      </p:sp>
      <p:sp>
        <p:nvSpPr>
          <p:cNvPr id="5" name="Espaço Reservado para Rodapé 4"/>
          <p:cNvSpPr>
            <a:spLocks noGrp="1"/>
          </p:cNvSpPr>
          <p:nvPr>
            <p:ph type="ftr" sz="quarter" idx="11"/>
          </p:nvPr>
        </p:nvSpPr>
        <p:spPr/>
        <p:txBody>
          <a:bodyPr/>
          <a:lstStyle/>
          <a:p>
            <a:endParaRPr lang="de-DE"/>
          </a:p>
        </p:txBody>
      </p:sp>
      <p:sp>
        <p:nvSpPr>
          <p:cNvPr id="6" name="Espaço Reservado para Número de Slide 5"/>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781375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Conteúdo 2"/>
          <p:cNvSpPr>
            <a:spLocks noGrp="1"/>
          </p:cNvSpPr>
          <p:nvPr>
            <p:ph sz="half" idx="1"/>
          </p:nvPr>
        </p:nvSpPr>
        <p:spPr>
          <a:xfrm>
            <a:off x="838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5" name="Espaço Reservado para Data 4"/>
          <p:cNvSpPr>
            <a:spLocks noGrp="1"/>
          </p:cNvSpPr>
          <p:nvPr>
            <p:ph type="dt" sz="half" idx="10"/>
          </p:nvPr>
        </p:nvSpPr>
        <p:spPr/>
        <p:txBody>
          <a:bodyPr/>
          <a:lstStyle/>
          <a:p>
            <a:fld id="{F0E51C7C-CEA3-4CAA-BE4B-344879E7C377}" type="datetimeFigureOut">
              <a:rPr lang="de-DE" smtClean="0"/>
              <a:t>07.11.2023</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124613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endParaRPr lang="de-DE"/>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7" name="Espaço Reservado para Data 6"/>
          <p:cNvSpPr>
            <a:spLocks noGrp="1"/>
          </p:cNvSpPr>
          <p:nvPr>
            <p:ph type="dt" sz="half" idx="10"/>
          </p:nvPr>
        </p:nvSpPr>
        <p:spPr/>
        <p:txBody>
          <a:bodyPr/>
          <a:lstStyle/>
          <a:p>
            <a:fld id="{F0E51C7C-CEA3-4CAA-BE4B-344879E7C377}" type="datetimeFigureOut">
              <a:rPr lang="de-DE" smtClean="0"/>
              <a:t>07.11.2023</a:t>
            </a:fld>
            <a:endParaRPr lang="de-DE"/>
          </a:p>
        </p:txBody>
      </p:sp>
      <p:sp>
        <p:nvSpPr>
          <p:cNvPr id="8" name="Espaço Reservado para Rodapé 7"/>
          <p:cNvSpPr>
            <a:spLocks noGrp="1"/>
          </p:cNvSpPr>
          <p:nvPr>
            <p:ph type="ftr" sz="quarter" idx="11"/>
          </p:nvPr>
        </p:nvSpPr>
        <p:spPr/>
        <p:txBody>
          <a:bodyPr/>
          <a:lstStyle/>
          <a:p>
            <a:endParaRPr lang="de-DE"/>
          </a:p>
        </p:txBody>
      </p:sp>
      <p:sp>
        <p:nvSpPr>
          <p:cNvPr id="9" name="Espaço Reservado para Número de Slide 8"/>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694421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endParaRPr lang="de-DE"/>
          </a:p>
        </p:txBody>
      </p:sp>
      <p:sp>
        <p:nvSpPr>
          <p:cNvPr id="3" name="Espaço Reservado para Data 2"/>
          <p:cNvSpPr>
            <a:spLocks noGrp="1"/>
          </p:cNvSpPr>
          <p:nvPr>
            <p:ph type="dt" sz="half" idx="10"/>
          </p:nvPr>
        </p:nvSpPr>
        <p:spPr/>
        <p:txBody>
          <a:bodyPr/>
          <a:lstStyle/>
          <a:p>
            <a:fld id="{F0E51C7C-CEA3-4CAA-BE4B-344879E7C377}" type="datetimeFigureOut">
              <a:rPr lang="de-DE" smtClean="0"/>
              <a:t>07.11.2023</a:t>
            </a:fld>
            <a:endParaRPr lang="de-DE"/>
          </a:p>
        </p:txBody>
      </p:sp>
      <p:sp>
        <p:nvSpPr>
          <p:cNvPr id="4" name="Espaço Reservado para Rodapé 3"/>
          <p:cNvSpPr>
            <a:spLocks noGrp="1"/>
          </p:cNvSpPr>
          <p:nvPr>
            <p:ph type="ftr" sz="quarter" idx="11"/>
          </p:nvPr>
        </p:nvSpPr>
        <p:spPr/>
        <p:txBody>
          <a:bodyPr/>
          <a:lstStyle/>
          <a:p>
            <a:endParaRPr lang="de-DE"/>
          </a:p>
        </p:txBody>
      </p:sp>
      <p:sp>
        <p:nvSpPr>
          <p:cNvPr id="5" name="Espaço Reservado para Número de Slide 4"/>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3108533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F0E51C7C-CEA3-4CAA-BE4B-344879E7C377}" type="datetimeFigureOut">
              <a:rPr lang="de-DE" smtClean="0"/>
              <a:t>07.11.2023</a:t>
            </a:fld>
            <a:endParaRPr lang="de-DE"/>
          </a:p>
        </p:txBody>
      </p:sp>
      <p:sp>
        <p:nvSpPr>
          <p:cNvPr id="3" name="Espaço Reservado para Rodapé 2"/>
          <p:cNvSpPr>
            <a:spLocks noGrp="1"/>
          </p:cNvSpPr>
          <p:nvPr>
            <p:ph type="ftr" sz="quarter" idx="11"/>
          </p:nvPr>
        </p:nvSpPr>
        <p:spPr/>
        <p:txBody>
          <a:bodyPr/>
          <a:lstStyle/>
          <a:p>
            <a:endParaRPr lang="de-DE"/>
          </a:p>
        </p:txBody>
      </p:sp>
      <p:sp>
        <p:nvSpPr>
          <p:cNvPr id="4" name="Espaço Reservado para Número de Slide 3"/>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578281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de-DE"/>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F0E51C7C-CEA3-4CAA-BE4B-344879E7C377}" type="datetimeFigureOut">
              <a:rPr lang="de-DE" smtClean="0"/>
              <a:t>07.11.2023</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217836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endParaRPr lang="de-DE"/>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F0E51C7C-CEA3-4CAA-BE4B-344879E7C377}" type="datetimeFigureOut">
              <a:rPr lang="de-DE" smtClean="0"/>
              <a:t>07.11.2023</a:t>
            </a:fld>
            <a:endParaRPr lang="de-DE"/>
          </a:p>
        </p:txBody>
      </p:sp>
      <p:sp>
        <p:nvSpPr>
          <p:cNvPr id="6" name="Espaço Reservado para Rodapé 5"/>
          <p:cNvSpPr>
            <a:spLocks noGrp="1"/>
          </p:cNvSpPr>
          <p:nvPr>
            <p:ph type="ftr" sz="quarter" idx="11"/>
          </p:nvPr>
        </p:nvSpPr>
        <p:spPr/>
        <p:txBody>
          <a:bodyPr/>
          <a:lstStyle/>
          <a:p>
            <a:endParaRPr lang="de-DE"/>
          </a:p>
        </p:txBody>
      </p:sp>
      <p:sp>
        <p:nvSpPr>
          <p:cNvPr id="7" name="Espaço Reservado para Número de Slide 6"/>
          <p:cNvSpPr>
            <a:spLocks noGrp="1"/>
          </p:cNvSpPr>
          <p:nvPr>
            <p:ph type="sldNum" sz="quarter" idx="12"/>
          </p:nvPr>
        </p:nvSpPr>
        <p:spPr/>
        <p:txBody>
          <a:bodyPr/>
          <a:lstStyle/>
          <a:p>
            <a:fld id="{754FE2FE-B55E-4328-8F5C-2CEB8781A47B}" type="slidenum">
              <a:rPr lang="de-DE" smtClean="0"/>
              <a:t>‹nº›</a:t>
            </a:fld>
            <a:endParaRPr lang="de-DE"/>
          </a:p>
        </p:txBody>
      </p:sp>
    </p:spTree>
    <p:extLst>
      <p:ext uri="{BB962C8B-B14F-4D97-AF65-F5344CB8AC3E}">
        <p14:creationId xmlns:p14="http://schemas.microsoft.com/office/powerpoint/2010/main" val="2245566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endParaRPr lang="de-DE"/>
          </a:p>
        </p:txBody>
      </p:sp>
      <p:sp>
        <p:nvSpPr>
          <p:cNvPr id="3" name="Espaço Reservado para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de-DE"/>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E51C7C-CEA3-4CAA-BE4B-344879E7C377}" type="datetimeFigureOut">
              <a:rPr lang="de-DE" smtClean="0"/>
              <a:t>07.11.2023</a:t>
            </a:fld>
            <a:endParaRPr lang="de-DE"/>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4FE2FE-B55E-4328-8F5C-2CEB8781A47B}" type="slidenum">
              <a:rPr lang="de-DE" smtClean="0"/>
              <a:t>‹nº›</a:t>
            </a:fld>
            <a:endParaRPr lang="de-DE"/>
          </a:p>
        </p:txBody>
      </p:sp>
    </p:spTree>
    <p:extLst>
      <p:ext uri="{BB962C8B-B14F-4D97-AF65-F5344CB8AC3E}">
        <p14:creationId xmlns:p14="http://schemas.microsoft.com/office/powerpoint/2010/main" val="2675746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ctrTitle"/>
          </p:nvPr>
        </p:nvSpPr>
        <p:spPr>
          <a:xfrm>
            <a:off x="686834" y="1153572"/>
            <a:ext cx="3200400" cy="4461163"/>
          </a:xfrm>
        </p:spPr>
        <p:txBody>
          <a:bodyPr vert="horz" lIns="91440" tIns="45720" rIns="91440" bIns="45720" rtlCol="0" anchor="ctr">
            <a:normAutofit/>
          </a:bodyPr>
          <a:lstStyle/>
          <a:p>
            <a:pPr algn="l"/>
            <a:r>
              <a:rPr lang="en-US" sz="4400" b="1" kern="1200">
                <a:solidFill>
                  <a:srgbClr val="FFFFFF"/>
                </a:solidFill>
                <a:latin typeface="+mj-lt"/>
                <a:ea typeface="+mj-ea"/>
                <a:cs typeface="+mj-cs"/>
              </a:rPr>
              <a:t>Instituto Nacional da Propriedade Industrial</a:t>
            </a:r>
          </a:p>
        </p:txBody>
      </p:sp>
      <p:sp>
        <p:nvSpPr>
          <p:cNvPr id="31" name="Arc 30">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Subtítulo 2"/>
          <p:cNvSpPr>
            <a:spLocks noGrp="1"/>
          </p:cNvSpPr>
          <p:nvPr>
            <p:ph type="subTitle" idx="1"/>
          </p:nvPr>
        </p:nvSpPr>
        <p:spPr>
          <a:xfrm>
            <a:off x="4447308" y="591344"/>
            <a:ext cx="6906491" cy="5585619"/>
          </a:xfrm>
        </p:spPr>
        <p:txBody>
          <a:bodyPr vert="horz" lIns="91440" tIns="45720" rIns="91440" bIns="45720" rtlCol="0" anchor="ctr">
            <a:noAutofit/>
          </a:bodyPr>
          <a:lstStyle/>
          <a:p>
            <a:pPr algn="l"/>
            <a:endParaRPr lang="en-US" sz="1700">
              <a:cs typeface="Calibri" panose="020F0502020204030204"/>
            </a:endParaRPr>
          </a:p>
          <a:p>
            <a:pPr algn="l"/>
            <a:r>
              <a:rPr lang="en-US" sz="2000"/>
              <a:t>Criado </a:t>
            </a:r>
            <a:r>
              <a:rPr lang="en-US" sz="2000" err="1"/>
              <a:t>em</a:t>
            </a:r>
            <a:r>
              <a:rPr lang="en-US" sz="2000"/>
              <a:t> 1970, o Instituto Nacional da </a:t>
            </a:r>
            <a:r>
              <a:rPr lang="en-US" sz="2000" err="1"/>
              <a:t>Propriedade</a:t>
            </a:r>
            <a:r>
              <a:rPr lang="en-US" sz="2000"/>
              <a:t> Industrial (INPI) é </a:t>
            </a:r>
            <a:r>
              <a:rPr lang="en-US" sz="2000" err="1"/>
              <a:t>uma</a:t>
            </a:r>
            <a:r>
              <a:rPr lang="en-US" sz="2000"/>
              <a:t> </a:t>
            </a:r>
            <a:r>
              <a:rPr lang="en-US" sz="2000" err="1"/>
              <a:t>autarquia</a:t>
            </a:r>
            <a:r>
              <a:rPr lang="en-US" sz="2000"/>
              <a:t> federal </a:t>
            </a:r>
            <a:r>
              <a:rPr lang="en-US" sz="2000" err="1"/>
              <a:t>vinculada</a:t>
            </a:r>
            <a:r>
              <a:rPr lang="en-US" sz="2000"/>
              <a:t> </a:t>
            </a:r>
            <a:r>
              <a:rPr lang="en-US" sz="2000" err="1"/>
              <a:t>ao</a:t>
            </a:r>
            <a:r>
              <a:rPr lang="en-US" sz="2000"/>
              <a:t> </a:t>
            </a:r>
            <a:r>
              <a:rPr lang="en-US" sz="2000" err="1"/>
              <a:t>Ministério</a:t>
            </a:r>
            <a:r>
              <a:rPr lang="en-US" sz="2000"/>
              <a:t> da Economia, </a:t>
            </a:r>
            <a:r>
              <a:rPr lang="en-US" sz="2000" err="1"/>
              <a:t>responsável</a:t>
            </a:r>
            <a:r>
              <a:rPr lang="en-US" sz="2000"/>
              <a:t> </a:t>
            </a:r>
            <a:r>
              <a:rPr lang="en-US" sz="2000" err="1"/>
              <a:t>pelo</a:t>
            </a:r>
            <a:r>
              <a:rPr lang="en-US" sz="2000"/>
              <a:t> </a:t>
            </a:r>
            <a:r>
              <a:rPr lang="en-US" sz="2000" err="1"/>
              <a:t>aperfeiçoamento</a:t>
            </a:r>
            <a:r>
              <a:rPr lang="en-US" sz="2000"/>
              <a:t>, </a:t>
            </a:r>
            <a:r>
              <a:rPr lang="en-US" sz="2000" err="1"/>
              <a:t>disseminação</a:t>
            </a:r>
            <a:r>
              <a:rPr lang="en-US" sz="2000"/>
              <a:t> e </a:t>
            </a:r>
            <a:r>
              <a:rPr lang="en-US" sz="2000" err="1"/>
              <a:t>gestão</a:t>
            </a:r>
            <a:r>
              <a:rPr lang="en-US" sz="2000"/>
              <a:t> do </a:t>
            </a:r>
            <a:r>
              <a:rPr lang="en-US" sz="2000" err="1"/>
              <a:t>sistema</a:t>
            </a:r>
            <a:r>
              <a:rPr lang="en-US" sz="2000"/>
              <a:t> </a:t>
            </a:r>
            <a:r>
              <a:rPr lang="en-US" sz="2000" err="1"/>
              <a:t>brasileiro</a:t>
            </a:r>
            <a:r>
              <a:rPr lang="en-US" sz="2000"/>
              <a:t> de </a:t>
            </a:r>
            <a:r>
              <a:rPr lang="en-US" sz="2000" err="1"/>
              <a:t>concessão</a:t>
            </a:r>
            <a:r>
              <a:rPr lang="en-US" sz="2000"/>
              <a:t> e </a:t>
            </a:r>
            <a:r>
              <a:rPr lang="en-US" sz="2000" err="1"/>
              <a:t>garantia</a:t>
            </a:r>
            <a:r>
              <a:rPr lang="en-US" sz="2000"/>
              <a:t> de </a:t>
            </a:r>
            <a:r>
              <a:rPr lang="en-US" sz="2000" err="1"/>
              <a:t>direitos</a:t>
            </a:r>
            <a:r>
              <a:rPr lang="en-US" sz="2000"/>
              <a:t> de </a:t>
            </a:r>
            <a:r>
              <a:rPr lang="en-US" sz="2000" err="1"/>
              <a:t>propriedade</a:t>
            </a:r>
            <a:r>
              <a:rPr lang="en-US" sz="2000"/>
              <a:t> </a:t>
            </a:r>
            <a:r>
              <a:rPr lang="en-US" sz="2000" err="1"/>
              <a:t>intelectual</a:t>
            </a:r>
            <a:r>
              <a:rPr lang="en-US" sz="2000"/>
              <a:t> para a </a:t>
            </a:r>
            <a:r>
              <a:rPr lang="en-US" sz="2000" err="1"/>
              <a:t>indústria</a:t>
            </a:r>
            <a:r>
              <a:rPr lang="en-US" sz="2000"/>
              <a:t>.</a:t>
            </a:r>
            <a:endParaRPr lang="en-US" sz="2000">
              <a:cs typeface="Calibri" panose="020F0502020204030204"/>
            </a:endParaRPr>
          </a:p>
          <a:p>
            <a:pPr algn="l"/>
            <a:endParaRPr lang="en-US" sz="2000">
              <a:cs typeface="Calibri" panose="020F0502020204030204"/>
            </a:endParaRPr>
          </a:p>
          <a:p>
            <a:pPr algn="l"/>
            <a:r>
              <a:rPr lang="en-US" sz="2000"/>
              <a:t>Entre </a:t>
            </a:r>
            <a:r>
              <a:rPr lang="en-US" sz="2000" err="1"/>
              <a:t>os</a:t>
            </a:r>
            <a:r>
              <a:rPr lang="en-US" sz="2000"/>
              <a:t> </a:t>
            </a:r>
            <a:r>
              <a:rPr lang="en-US" sz="2000" err="1"/>
              <a:t>serviços</a:t>
            </a:r>
            <a:r>
              <a:rPr lang="en-US" sz="2000"/>
              <a:t> do INPI, </a:t>
            </a:r>
            <a:r>
              <a:rPr lang="en-US" sz="2000" err="1"/>
              <a:t>estão</a:t>
            </a:r>
            <a:r>
              <a:rPr lang="en-US" sz="2000"/>
              <a:t> </a:t>
            </a:r>
            <a:r>
              <a:rPr lang="en-US" sz="2000" err="1"/>
              <a:t>os</a:t>
            </a:r>
            <a:r>
              <a:rPr lang="en-US" sz="2000"/>
              <a:t> </a:t>
            </a:r>
            <a:r>
              <a:rPr lang="en-US" sz="2000" err="1"/>
              <a:t>registros</a:t>
            </a:r>
            <a:r>
              <a:rPr lang="en-US" sz="2000"/>
              <a:t> de </a:t>
            </a:r>
            <a:r>
              <a:rPr lang="en-US" sz="2000" err="1"/>
              <a:t>marcas</a:t>
            </a:r>
            <a:r>
              <a:rPr lang="en-US" sz="2000"/>
              <a:t>, </a:t>
            </a:r>
            <a:r>
              <a:rPr lang="en-US" sz="2000" err="1"/>
              <a:t>desenhos</a:t>
            </a:r>
            <a:r>
              <a:rPr lang="en-US" sz="2000"/>
              <a:t> </a:t>
            </a:r>
            <a:r>
              <a:rPr lang="en-US" sz="2000" err="1"/>
              <a:t>industriais</a:t>
            </a:r>
            <a:r>
              <a:rPr lang="en-US" sz="2000"/>
              <a:t>, </a:t>
            </a:r>
            <a:r>
              <a:rPr lang="en-US" sz="2000" err="1"/>
              <a:t>indicações</a:t>
            </a:r>
            <a:r>
              <a:rPr lang="en-US" sz="2000"/>
              <a:t> </a:t>
            </a:r>
            <a:r>
              <a:rPr lang="en-US" sz="2000" err="1"/>
              <a:t>geográficas</a:t>
            </a:r>
            <a:r>
              <a:rPr lang="en-US" sz="2000"/>
              <a:t>, </a:t>
            </a:r>
            <a:r>
              <a:rPr lang="en-US" sz="2000" err="1"/>
              <a:t>programas</a:t>
            </a:r>
            <a:r>
              <a:rPr lang="en-US" sz="2000"/>
              <a:t> de </a:t>
            </a:r>
            <a:r>
              <a:rPr lang="en-US" sz="2000" err="1"/>
              <a:t>computador</a:t>
            </a:r>
            <a:r>
              <a:rPr lang="en-US" sz="2000"/>
              <a:t> e </a:t>
            </a:r>
            <a:r>
              <a:rPr lang="en-US" sz="2000" err="1"/>
              <a:t>topografias</a:t>
            </a:r>
            <a:r>
              <a:rPr lang="en-US" sz="2000"/>
              <a:t> de </a:t>
            </a:r>
            <a:r>
              <a:rPr lang="en-US" sz="2000" err="1"/>
              <a:t>circuitos</a:t>
            </a:r>
            <a:r>
              <a:rPr lang="en-US" sz="2000"/>
              <a:t>, as </a:t>
            </a:r>
            <a:r>
              <a:rPr lang="en-US" sz="2000" err="1"/>
              <a:t>concessões</a:t>
            </a:r>
            <a:r>
              <a:rPr lang="en-US" sz="2000"/>
              <a:t> de </a:t>
            </a:r>
            <a:r>
              <a:rPr lang="en-US" sz="2000" err="1"/>
              <a:t>patentes</a:t>
            </a:r>
            <a:r>
              <a:rPr lang="en-US" sz="2000"/>
              <a:t> e as </a:t>
            </a:r>
            <a:r>
              <a:rPr lang="en-US" sz="2000" err="1"/>
              <a:t>averbações</a:t>
            </a:r>
            <a:r>
              <a:rPr lang="en-US" sz="2000"/>
              <a:t> de </a:t>
            </a:r>
            <a:r>
              <a:rPr lang="en-US" sz="2000" err="1"/>
              <a:t>contratos</a:t>
            </a:r>
            <a:r>
              <a:rPr lang="en-US" sz="2000"/>
              <a:t> de </a:t>
            </a:r>
            <a:r>
              <a:rPr lang="en-US" sz="2000" err="1"/>
              <a:t>franquia</a:t>
            </a:r>
            <a:r>
              <a:rPr lang="en-US" sz="2000"/>
              <a:t> e das </a:t>
            </a:r>
            <a:r>
              <a:rPr lang="en-US" sz="2000" err="1"/>
              <a:t>distintas</a:t>
            </a:r>
            <a:r>
              <a:rPr lang="en-US" sz="2000"/>
              <a:t> </a:t>
            </a:r>
            <a:r>
              <a:rPr lang="en-US" sz="2000" err="1"/>
              <a:t>modalidades</a:t>
            </a:r>
            <a:r>
              <a:rPr lang="en-US" sz="2000"/>
              <a:t> de </a:t>
            </a:r>
            <a:r>
              <a:rPr lang="en-US" sz="2000" err="1"/>
              <a:t>transferência</a:t>
            </a:r>
            <a:r>
              <a:rPr lang="en-US" sz="2000"/>
              <a:t> de </a:t>
            </a:r>
            <a:r>
              <a:rPr lang="en-US" sz="2000" err="1"/>
              <a:t>tecnologia</a:t>
            </a:r>
            <a:r>
              <a:rPr lang="en-US" sz="2000"/>
              <a:t>. Na </a:t>
            </a:r>
            <a:r>
              <a:rPr lang="en-US" sz="2000" err="1"/>
              <a:t>economia</a:t>
            </a:r>
            <a:r>
              <a:rPr lang="en-US" sz="2000"/>
              <a:t> do </a:t>
            </a:r>
            <a:r>
              <a:rPr lang="en-US" sz="2000" err="1"/>
              <a:t>conhecimento</a:t>
            </a:r>
            <a:r>
              <a:rPr lang="en-US" sz="2000"/>
              <a:t>, </a:t>
            </a:r>
            <a:r>
              <a:rPr lang="en-US" sz="2000" err="1"/>
              <a:t>estes</a:t>
            </a:r>
            <a:r>
              <a:rPr lang="en-US" sz="2000"/>
              <a:t> </a:t>
            </a:r>
            <a:r>
              <a:rPr lang="en-US" sz="2000" err="1"/>
              <a:t>direitos</a:t>
            </a:r>
            <a:r>
              <a:rPr lang="en-US" sz="2000"/>
              <a:t> se </a:t>
            </a:r>
            <a:r>
              <a:rPr lang="en-US" sz="2000" err="1"/>
              <a:t>transformam</a:t>
            </a:r>
            <a:r>
              <a:rPr lang="en-US" sz="2000"/>
              <a:t> </a:t>
            </a:r>
            <a:r>
              <a:rPr lang="en-US" sz="2000" err="1"/>
              <a:t>em</a:t>
            </a:r>
            <a:r>
              <a:rPr lang="en-US" sz="2000"/>
              <a:t> </a:t>
            </a:r>
            <a:r>
              <a:rPr lang="en-US" sz="2000" err="1"/>
              <a:t>diferenciais</a:t>
            </a:r>
            <a:r>
              <a:rPr lang="en-US" sz="2000"/>
              <a:t> </a:t>
            </a:r>
            <a:r>
              <a:rPr lang="en-US" sz="2000" err="1"/>
              <a:t>competitivos</a:t>
            </a:r>
            <a:r>
              <a:rPr lang="en-US" sz="2000"/>
              <a:t>, </a:t>
            </a:r>
            <a:r>
              <a:rPr lang="en-US" sz="2000" err="1"/>
              <a:t>estimulando</a:t>
            </a:r>
            <a:r>
              <a:rPr lang="en-US" sz="2000"/>
              <a:t> o </a:t>
            </a:r>
            <a:r>
              <a:rPr lang="en-US" sz="2000" err="1"/>
              <a:t>surgimento</a:t>
            </a:r>
            <a:r>
              <a:rPr lang="en-US" sz="2000"/>
              <a:t> </a:t>
            </a:r>
            <a:r>
              <a:rPr lang="en-US" sz="2000" err="1"/>
              <a:t>constante</a:t>
            </a:r>
            <a:r>
              <a:rPr lang="en-US" sz="2000"/>
              <a:t> de </a:t>
            </a:r>
            <a:r>
              <a:rPr lang="en-US" sz="2000" err="1"/>
              <a:t>novas</a:t>
            </a:r>
            <a:r>
              <a:rPr lang="en-US" sz="2000"/>
              <a:t> </a:t>
            </a:r>
            <a:r>
              <a:rPr lang="en-US" sz="2000" err="1"/>
              <a:t>identidades</a:t>
            </a:r>
            <a:r>
              <a:rPr lang="en-US" sz="2000"/>
              <a:t> e </a:t>
            </a:r>
            <a:r>
              <a:rPr lang="en-US" sz="2000" err="1"/>
              <a:t>soluções</a:t>
            </a:r>
            <a:r>
              <a:rPr lang="en-US" sz="2000"/>
              <a:t> </a:t>
            </a:r>
            <a:r>
              <a:rPr lang="en-US" sz="2000" err="1"/>
              <a:t>técnicas</a:t>
            </a:r>
            <a:r>
              <a:rPr lang="en-US" sz="2000"/>
              <a:t>.</a:t>
            </a:r>
            <a:endParaRPr lang="en-US" sz="2000">
              <a:cs typeface="Calibri" panose="020F0502020204030204"/>
            </a:endParaRPr>
          </a:p>
          <a:p>
            <a:pPr algn="l"/>
            <a:endParaRPr lang="en-US" sz="2000">
              <a:cs typeface="Calibri" panose="020F0502020204030204"/>
            </a:endParaRPr>
          </a:p>
          <a:p>
            <a:pPr algn="l"/>
            <a:r>
              <a:rPr lang="en-US" sz="2000" err="1"/>
              <a:t>Atualmente</a:t>
            </a:r>
            <a:r>
              <a:rPr lang="en-US" sz="2000"/>
              <a:t>, o INPI </a:t>
            </a:r>
            <a:r>
              <a:rPr lang="en-US" sz="2000" err="1"/>
              <a:t>conta</a:t>
            </a:r>
            <a:r>
              <a:rPr lang="en-US" sz="2000"/>
              <a:t> com a </a:t>
            </a:r>
            <a:r>
              <a:rPr lang="en-US" sz="2000" err="1"/>
              <a:t>estrutura</a:t>
            </a:r>
            <a:r>
              <a:rPr lang="en-US" sz="2000"/>
              <a:t> regimental </a:t>
            </a:r>
            <a:r>
              <a:rPr lang="en-US" sz="2000" err="1"/>
              <a:t>estabelecida</a:t>
            </a:r>
            <a:r>
              <a:rPr lang="en-US" sz="2000"/>
              <a:t> </a:t>
            </a:r>
            <a:r>
              <a:rPr lang="en-US" sz="2000" err="1"/>
              <a:t>pelo</a:t>
            </a:r>
            <a:r>
              <a:rPr lang="en-US" sz="2000"/>
              <a:t> </a:t>
            </a:r>
            <a:r>
              <a:rPr lang="en-US" sz="2000" err="1"/>
              <a:t>Decreto</a:t>
            </a:r>
            <a:r>
              <a:rPr lang="en-US" sz="2000"/>
              <a:t> nº 8.854, de 22 de </a:t>
            </a:r>
            <a:r>
              <a:rPr lang="en-US" sz="2000" err="1"/>
              <a:t>setembro</a:t>
            </a:r>
            <a:r>
              <a:rPr lang="en-US" sz="2000"/>
              <a:t> de 2016.</a:t>
            </a:r>
            <a:endParaRPr lang="en-US" sz="2000">
              <a:cs typeface="Calibri" panose="020F0502020204030204"/>
            </a:endParaRPr>
          </a:p>
          <a:p>
            <a:pPr algn="l"/>
            <a:endParaRPr lang="en-US" sz="1700">
              <a:cs typeface="Calibri" panose="020F0502020204030204"/>
            </a:endParaRPr>
          </a:p>
          <a:p>
            <a:pPr algn="l"/>
            <a:endParaRPr lang="en-US" sz="1700">
              <a:cs typeface="Calibri" panose="020F0502020204030204"/>
            </a:endParaRPr>
          </a:p>
        </p:txBody>
      </p:sp>
    </p:spTree>
    <p:extLst>
      <p:ext uri="{BB962C8B-B14F-4D97-AF65-F5344CB8AC3E}">
        <p14:creationId xmlns:p14="http://schemas.microsoft.com/office/powerpoint/2010/main" val="22108665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ítulo 1">
            <a:extLst>
              <a:ext uri="{FF2B5EF4-FFF2-40B4-BE49-F238E27FC236}">
                <a16:creationId xmlns:a16="http://schemas.microsoft.com/office/drawing/2014/main" id="{10A49CA9-5BE5-B161-F984-0E038BC6C7B0}"/>
              </a:ext>
            </a:extLst>
          </p:cNvPr>
          <p:cNvSpPr>
            <a:spLocks noGrp="1"/>
          </p:cNvSpPr>
          <p:nvPr>
            <p:ph type="title"/>
          </p:nvPr>
        </p:nvSpPr>
        <p:spPr>
          <a:xfrm>
            <a:off x="1101607" y="365125"/>
            <a:ext cx="5393361" cy="1325563"/>
          </a:xfrm>
        </p:spPr>
        <p:txBody>
          <a:bodyPr>
            <a:normAutofit/>
          </a:bodyPr>
          <a:lstStyle/>
          <a:p>
            <a:r>
              <a:rPr lang="pt-BR" sz="3700" b="1">
                <a:latin typeface="Calibri Light"/>
                <a:cs typeface="Arial"/>
              </a:rPr>
              <a:t>COMO REALIZAR A CONSULTA DE MARCA INPI?</a:t>
            </a:r>
            <a:endParaRPr lang="pt-BR" sz="3700">
              <a:latin typeface="Calibri Light"/>
              <a:cs typeface="Calibri Light"/>
            </a:endParaRPr>
          </a:p>
        </p:txBody>
      </p:sp>
      <p:sp>
        <p:nvSpPr>
          <p:cNvPr id="3" name="Espaço Reservado para Conteúdo 2">
            <a:extLst>
              <a:ext uri="{FF2B5EF4-FFF2-40B4-BE49-F238E27FC236}">
                <a16:creationId xmlns:a16="http://schemas.microsoft.com/office/drawing/2014/main" id="{92C92B81-8AB0-89D9-A95F-AD6C4BF53C19}"/>
              </a:ext>
            </a:extLst>
          </p:cNvPr>
          <p:cNvSpPr>
            <a:spLocks noGrp="1"/>
          </p:cNvSpPr>
          <p:nvPr>
            <p:ph idx="1"/>
          </p:nvPr>
        </p:nvSpPr>
        <p:spPr>
          <a:xfrm>
            <a:off x="838200" y="1825625"/>
            <a:ext cx="5393361" cy="4351338"/>
          </a:xfrm>
        </p:spPr>
        <p:txBody>
          <a:bodyPr vert="horz" lIns="91440" tIns="45720" rIns="91440" bIns="45720" rtlCol="0">
            <a:normAutofit/>
          </a:bodyPr>
          <a:lstStyle/>
          <a:p>
            <a:pPr>
              <a:buNone/>
            </a:pPr>
            <a:r>
              <a:rPr lang="pt-BR" sz="1800">
                <a:latin typeface="Arial"/>
                <a:cs typeface="Arial"/>
              </a:rPr>
              <a:t>    Antes de entrar com o pedido de registro de marca, é recomendado realizar uma busca de viabilidade - também chamada de consulta de marca - no INPI. Essa etapa não é obrigatória, mas o próprio Instituto recomenda que ela seja feita uma vez que ela é fundamental para evitar possíveis transtornos, além do desperdício de tempo e dinheiro.</a:t>
            </a:r>
            <a:endParaRPr lang="pt-BR" sz="1800">
              <a:cs typeface="Calibri"/>
            </a:endParaRPr>
          </a:p>
          <a:p>
            <a:pPr>
              <a:buNone/>
            </a:pPr>
            <a:r>
              <a:rPr lang="pt-BR" sz="1800">
                <a:latin typeface="Arial"/>
                <a:cs typeface="Arial"/>
              </a:rPr>
              <a:t>    A boa notícia é que saber se uma marca já existe é mais simples do que parece. É possível fazer isso de forma gratuita, inclusive. No post sobre consulta do registro de marca no INPI aqui do blog da Move </a:t>
            </a:r>
            <a:r>
              <a:rPr lang="pt-BR" sz="1800" err="1">
                <a:latin typeface="Arial"/>
                <a:cs typeface="Arial"/>
              </a:rPr>
              <a:t>On</a:t>
            </a:r>
            <a:r>
              <a:rPr lang="pt-BR" sz="1800">
                <a:latin typeface="Arial"/>
                <a:cs typeface="Arial"/>
              </a:rPr>
              <a:t>, nós explicamos o passo a passo para realizar a busca utilizando apenas as ferramentas fornecidas pelo próprio Instituto. </a:t>
            </a:r>
            <a:endParaRPr lang="pt-BR" sz="1800"/>
          </a:p>
          <a:p>
            <a:pPr marL="0" indent="0">
              <a:buNone/>
            </a:pPr>
            <a:endParaRPr lang="pt-BR" sz="1800">
              <a:cs typeface="Calibri" panose="020F0502020204030204"/>
            </a:endParaRPr>
          </a:p>
        </p:txBody>
      </p:sp>
      <p:pic>
        <p:nvPicPr>
          <p:cNvPr id="4" name="Imagem 3">
            <a:extLst>
              <a:ext uri="{FF2B5EF4-FFF2-40B4-BE49-F238E27FC236}">
                <a16:creationId xmlns:a16="http://schemas.microsoft.com/office/drawing/2014/main" id="{F895E55B-C802-B5AC-73E6-8AB4AC05BEDF}"/>
              </a:ext>
            </a:extLst>
          </p:cNvPr>
          <p:cNvPicPr>
            <a:picLocks noChangeAspect="1"/>
          </p:cNvPicPr>
          <p:nvPr/>
        </p:nvPicPr>
        <p:blipFill rotWithShape="1">
          <a:blip r:embed="rId2"/>
          <a:srcRect r="3" b="3"/>
          <a:stretch/>
        </p:blipFill>
        <p:spPr>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11"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34255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B6FACB3C-9069-4791-BC5C-0DB7CD19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71F2038E-D777-4B76-81DD-DD13EE91B9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C6F6E887-2799-7BD3-02A9-77080F6833E9}"/>
              </a:ext>
            </a:extLst>
          </p:cNvPr>
          <p:cNvSpPr>
            <a:spLocks noGrp="1"/>
          </p:cNvSpPr>
          <p:nvPr>
            <p:ph idx="1"/>
          </p:nvPr>
        </p:nvSpPr>
        <p:spPr>
          <a:xfrm>
            <a:off x="804672" y="2421683"/>
            <a:ext cx="4765949" cy="3353476"/>
          </a:xfrm>
        </p:spPr>
        <p:txBody>
          <a:bodyPr vert="horz" lIns="91440" tIns="45720" rIns="91440" bIns="45720" rtlCol="0" anchor="t">
            <a:normAutofit/>
          </a:bodyPr>
          <a:lstStyle/>
          <a:p>
            <a:pPr marL="0" indent="0">
              <a:buNone/>
            </a:pPr>
            <a:r>
              <a:rPr lang="de-DE" sz="1800">
                <a:solidFill>
                  <a:schemeClr val="tx2"/>
                </a:solidFill>
                <a:latin typeface="Arial"/>
                <a:cs typeface="Arial"/>
              </a:rPr>
              <a:t>INPI significa Instituto Nacional da Propriedade Industrial. Esse Instituto é uma autarquia federal brasileira vinculada ao Ministério da Economia. Fundado em 1970, ele tem como finalidade principal executar, no âmbito nacional, as normas que regulam a Propriedade Industrial, segundo a Lei 9.279/96. </a:t>
            </a:r>
            <a:endParaRPr lang="pt-BR" sz="1800">
              <a:solidFill>
                <a:schemeClr val="tx2"/>
              </a:solidFill>
              <a:cs typeface="Calibri" panose="020F0502020204030204"/>
            </a:endParaRPr>
          </a:p>
          <a:p>
            <a:endParaRPr lang="de-DE" sz="1800">
              <a:solidFill>
                <a:schemeClr val="tx2"/>
              </a:solidFill>
              <a:latin typeface="Arial"/>
              <a:cs typeface="Arial"/>
            </a:endParaRPr>
          </a:p>
          <a:p>
            <a:endParaRPr lang="de-DE" sz="1800">
              <a:solidFill>
                <a:schemeClr val="tx2"/>
              </a:solidFill>
              <a:latin typeface="Arial"/>
              <a:cs typeface="Arial"/>
            </a:endParaRPr>
          </a:p>
          <a:p>
            <a:endParaRPr lang="pt-BR" sz="1800">
              <a:solidFill>
                <a:schemeClr val="tx2"/>
              </a:solidFill>
              <a:latin typeface="Arial"/>
              <a:cs typeface="Arial"/>
            </a:endParaRPr>
          </a:p>
          <a:p>
            <a:endParaRPr lang="pt-BR" sz="1800">
              <a:solidFill>
                <a:schemeClr val="tx2"/>
              </a:solidFill>
              <a:latin typeface="Arial"/>
              <a:cs typeface="Arial"/>
            </a:endParaRPr>
          </a:p>
          <a:p>
            <a:endParaRPr lang="pt-BR" sz="1800">
              <a:solidFill>
                <a:schemeClr val="tx2"/>
              </a:solidFill>
              <a:latin typeface="Arial"/>
              <a:cs typeface="Arial"/>
            </a:endParaRPr>
          </a:p>
          <a:p>
            <a:endParaRPr lang="pt-BR" sz="1800">
              <a:solidFill>
                <a:schemeClr val="tx2"/>
              </a:solidFill>
              <a:cs typeface="Calibri"/>
            </a:endParaRPr>
          </a:p>
        </p:txBody>
      </p:sp>
      <p:grpSp>
        <p:nvGrpSpPr>
          <p:cNvPr id="43" name="Group 42">
            <a:extLst>
              <a:ext uri="{FF2B5EF4-FFF2-40B4-BE49-F238E27FC236}">
                <a16:creationId xmlns:a16="http://schemas.microsoft.com/office/drawing/2014/main" id="{DD354807-230F-4402-B1B9-F733A8F1F1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18240" y="-16714"/>
            <a:ext cx="6373761" cy="6874714"/>
            <a:chOff x="5818240" y="-1"/>
            <a:chExt cx="6373761" cy="6874714"/>
          </a:xfrm>
        </p:grpSpPr>
        <p:sp>
          <p:nvSpPr>
            <p:cNvPr id="44" name="Freeform: Shape 43">
              <a:extLst>
                <a:ext uri="{FF2B5EF4-FFF2-40B4-BE49-F238E27FC236}">
                  <a16:creationId xmlns:a16="http://schemas.microsoft.com/office/drawing/2014/main" id="{BF5A6F4A-CE87-4D5C-9382-8167967CE8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18240" y="-1"/>
              <a:ext cx="6373761" cy="6874714"/>
            </a:xfrm>
            <a:custGeom>
              <a:avLst/>
              <a:gdLst>
                <a:gd name="connsiteX0" fmla="*/ 6373761 w 6373761"/>
                <a:gd name="connsiteY0" fmla="*/ 5771297 h 6874714"/>
                <a:gd name="connsiteX1" fmla="*/ 6373761 w 6373761"/>
                <a:gd name="connsiteY1" fmla="*/ 6247960 h 6874714"/>
                <a:gd name="connsiteX2" fmla="*/ 6235932 w 6373761"/>
                <a:gd name="connsiteY2" fmla="*/ 6361930 h 6874714"/>
                <a:gd name="connsiteX3" fmla="*/ 5960375 w 6373761"/>
                <a:gd name="connsiteY3" fmla="*/ 6587489 h 6874714"/>
                <a:gd name="connsiteX4" fmla="*/ 5822907 w 6373761"/>
                <a:gd name="connsiteY4" fmla="*/ 6701871 h 6874714"/>
                <a:gd name="connsiteX5" fmla="*/ 5681115 w 6373761"/>
                <a:gd name="connsiteY5" fmla="*/ 6816896 h 6874714"/>
                <a:gd name="connsiteX6" fmla="*/ 5604096 w 6373761"/>
                <a:gd name="connsiteY6" fmla="*/ 6874714 h 6874714"/>
                <a:gd name="connsiteX7" fmla="*/ 4878485 w 6373761"/>
                <a:gd name="connsiteY7" fmla="*/ 6874714 h 6874714"/>
                <a:gd name="connsiteX8" fmla="*/ 5006014 w 6373761"/>
                <a:gd name="connsiteY8" fmla="*/ 6800200 h 6874714"/>
                <a:gd name="connsiteX9" fmla="*/ 5149855 w 6373761"/>
                <a:gd name="connsiteY9" fmla="*/ 6707667 h 6874714"/>
                <a:gd name="connsiteX10" fmla="*/ 5431866 w 6373761"/>
                <a:gd name="connsiteY10" fmla="*/ 6506210 h 6874714"/>
                <a:gd name="connsiteX11" fmla="*/ 5571036 w 6373761"/>
                <a:gd name="connsiteY11" fmla="*/ 6399557 h 6874714"/>
                <a:gd name="connsiteX12" fmla="*/ 5711649 w 6373761"/>
                <a:gd name="connsiteY12" fmla="*/ 6288912 h 6874714"/>
                <a:gd name="connsiteX13" fmla="*/ 6276589 w 6373761"/>
                <a:gd name="connsiteY13" fmla="*/ 5852379 h 6874714"/>
                <a:gd name="connsiteX14" fmla="*/ 3975975 w 6373761"/>
                <a:gd name="connsiteY14" fmla="*/ 263 h 6874714"/>
                <a:gd name="connsiteX15" fmla="*/ 4350473 w 6373761"/>
                <a:gd name="connsiteY15" fmla="*/ 24963 h 6874714"/>
                <a:gd name="connsiteX16" fmla="*/ 5077909 w 6373761"/>
                <a:gd name="connsiteY16" fmla="*/ 189450 h 6874714"/>
                <a:gd name="connsiteX17" fmla="*/ 5746507 w 6373761"/>
                <a:gd name="connsiteY17" fmla="*/ 505804 h 6874714"/>
                <a:gd name="connsiteX18" fmla="*/ 6322456 w 6373761"/>
                <a:gd name="connsiteY18" fmla="*/ 956633 h 6874714"/>
                <a:gd name="connsiteX19" fmla="*/ 6373761 w 6373761"/>
                <a:gd name="connsiteY19" fmla="*/ 1011863 h 6874714"/>
                <a:gd name="connsiteX20" fmla="*/ 6373761 w 6373761"/>
                <a:gd name="connsiteY20" fmla="*/ 1185075 h 6874714"/>
                <a:gd name="connsiteX21" fmla="*/ 6359489 w 6373761"/>
                <a:gd name="connsiteY21" fmla="*/ 1169497 h 6874714"/>
                <a:gd name="connsiteX22" fmla="*/ 6233869 w 6373761"/>
                <a:gd name="connsiteY22" fmla="*/ 1047442 h 6874714"/>
                <a:gd name="connsiteX23" fmla="*/ 5961423 w 6373761"/>
                <a:gd name="connsiteY23" fmla="*/ 827953 h 6874714"/>
                <a:gd name="connsiteX24" fmla="*/ 5663555 w 6373761"/>
                <a:gd name="connsiteY24" fmla="*/ 645304 h 6874714"/>
                <a:gd name="connsiteX25" fmla="*/ 5013827 w 6373761"/>
                <a:gd name="connsiteY25" fmla="*/ 397863 h 6874714"/>
                <a:gd name="connsiteX26" fmla="*/ 4327409 w 6373761"/>
                <a:gd name="connsiteY26" fmla="*/ 302545 h 6874714"/>
                <a:gd name="connsiteX27" fmla="*/ 3639939 w 6373761"/>
                <a:gd name="connsiteY27" fmla="*/ 338868 h 6874714"/>
                <a:gd name="connsiteX28" fmla="*/ 3302495 w 6373761"/>
                <a:gd name="connsiteY28" fmla="*/ 403659 h 6874714"/>
                <a:gd name="connsiteX29" fmla="*/ 2971604 w 6373761"/>
                <a:gd name="connsiteY29" fmla="*/ 496273 h 6874714"/>
                <a:gd name="connsiteX30" fmla="*/ 2648706 w 6373761"/>
                <a:gd name="connsiteY30" fmla="*/ 614389 h 6874714"/>
                <a:gd name="connsiteX31" fmla="*/ 2335374 w 6373761"/>
                <a:gd name="connsiteY31" fmla="*/ 757109 h 6874714"/>
                <a:gd name="connsiteX32" fmla="*/ 1741342 w 6373761"/>
                <a:gd name="connsiteY32" fmla="*/ 1107725 h 6874714"/>
                <a:gd name="connsiteX33" fmla="*/ 1600861 w 6373761"/>
                <a:gd name="connsiteY33" fmla="*/ 1208710 h 6874714"/>
                <a:gd name="connsiteX34" fmla="*/ 1531799 w 6373761"/>
                <a:gd name="connsiteY34" fmla="*/ 1260879 h 6874714"/>
                <a:gd name="connsiteX35" fmla="*/ 1463655 w 6373761"/>
                <a:gd name="connsiteY35" fmla="*/ 1314333 h 6874714"/>
                <a:gd name="connsiteX36" fmla="*/ 1200777 w 6373761"/>
                <a:gd name="connsiteY36" fmla="*/ 1541166 h 6874714"/>
                <a:gd name="connsiteX37" fmla="*/ 731501 w 6373761"/>
                <a:gd name="connsiteY37" fmla="*/ 2055754 h 6874714"/>
                <a:gd name="connsiteX38" fmla="*/ 531393 w 6373761"/>
                <a:gd name="connsiteY38" fmla="*/ 2342739 h 6874714"/>
                <a:gd name="connsiteX39" fmla="*/ 361033 w 6373761"/>
                <a:gd name="connsiteY39" fmla="*/ 2649046 h 6874714"/>
                <a:gd name="connsiteX40" fmla="*/ 323292 w 6373761"/>
                <a:gd name="connsiteY40" fmla="*/ 2728263 h 6874714"/>
                <a:gd name="connsiteX41" fmla="*/ 304945 w 6373761"/>
                <a:gd name="connsiteY41" fmla="*/ 2768193 h 6874714"/>
                <a:gd name="connsiteX42" fmla="*/ 287516 w 6373761"/>
                <a:gd name="connsiteY42" fmla="*/ 2808510 h 6874714"/>
                <a:gd name="connsiteX43" fmla="*/ 254230 w 6373761"/>
                <a:gd name="connsiteY43" fmla="*/ 2889788 h 6874714"/>
                <a:gd name="connsiteX44" fmla="*/ 223042 w 6373761"/>
                <a:gd name="connsiteY44" fmla="*/ 2971968 h 6874714"/>
                <a:gd name="connsiteX45" fmla="*/ 121611 w 6373761"/>
                <a:gd name="connsiteY45" fmla="*/ 3308544 h 6874714"/>
                <a:gd name="connsiteX46" fmla="*/ 39314 w 6373761"/>
                <a:gd name="connsiteY46" fmla="*/ 4005912 h 6874714"/>
                <a:gd name="connsiteX47" fmla="*/ 73910 w 6373761"/>
                <a:gd name="connsiteY47" fmla="*/ 4354081 h 6874714"/>
                <a:gd name="connsiteX48" fmla="*/ 179534 w 6373761"/>
                <a:gd name="connsiteY48" fmla="*/ 4687050 h 6874714"/>
                <a:gd name="connsiteX49" fmla="*/ 215964 w 6373761"/>
                <a:gd name="connsiteY49" fmla="*/ 4766654 h 6874714"/>
                <a:gd name="connsiteX50" fmla="*/ 256457 w 6373761"/>
                <a:gd name="connsiteY50" fmla="*/ 4844455 h 6874714"/>
                <a:gd name="connsiteX51" fmla="*/ 346225 w 6373761"/>
                <a:gd name="connsiteY51" fmla="*/ 4995290 h 6874714"/>
                <a:gd name="connsiteX52" fmla="*/ 445296 w 6373761"/>
                <a:gd name="connsiteY52" fmla="*/ 5140971 h 6874714"/>
                <a:gd name="connsiteX53" fmla="*/ 551443 w 6373761"/>
                <a:gd name="connsiteY53" fmla="*/ 5282531 h 6874714"/>
                <a:gd name="connsiteX54" fmla="*/ 772387 w 6373761"/>
                <a:gd name="connsiteY54" fmla="*/ 5562561 h 6874714"/>
                <a:gd name="connsiteX55" fmla="*/ 882858 w 6373761"/>
                <a:gd name="connsiteY55" fmla="*/ 5704507 h 6874714"/>
                <a:gd name="connsiteX56" fmla="*/ 990316 w 6373761"/>
                <a:gd name="connsiteY56" fmla="*/ 5848258 h 6874714"/>
                <a:gd name="connsiteX57" fmla="*/ 1097774 w 6373761"/>
                <a:gd name="connsiteY57" fmla="*/ 5987114 h 6874714"/>
                <a:gd name="connsiteX58" fmla="*/ 1210080 w 6373761"/>
                <a:gd name="connsiteY58" fmla="*/ 6121203 h 6874714"/>
                <a:gd name="connsiteX59" fmla="*/ 1448192 w 6373761"/>
                <a:gd name="connsiteY59" fmla="*/ 6374054 h 6874714"/>
                <a:gd name="connsiteX60" fmla="*/ 1982991 w 6373761"/>
                <a:gd name="connsiteY60" fmla="*/ 6796158 h 6874714"/>
                <a:gd name="connsiteX61" fmla="*/ 2118475 w 6373761"/>
                <a:gd name="connsiteY61" fmla="*/ 6874714 h 6874714"/>
                <a:gd name="connsiteX62" fmla="*/ 1569874 w 6373761"/>
                <a:gd name="connsiteY62" fmla="*/ 6874714 h 6874714"/>
                <a:gd name="connsiteX63" fmla="*/ 1507802 w 6373761"/>
                <a:gd name="connsiteY63" fmla="*/ 6817815 h 6874714"/>
                <a:gd name="connsiteX64" fmla="*/ 1256865 w 6373761"/>
                <a:gd name="connsiteY64" fmla="*/ 6543437 h 6874714"/>
                <a:gd name="connsiteX65" fmla="*/ 1038410 w 6373761"/>
                <a:gd name="connsiteY65" fmla="*/ 6248722 h 6874714"/>
                <a:gd name="connsiteX66" fmla="*/ 845380 w 6373761"/>
                <a:gd name="connsiteY66" fmla="*/ 5941386 h 6874714"/>
                <a:gd name="connsiteX67" fmla="*/ 755351 w 6373761"/>
                <a:gd name="connsiteY67" fmla="*/ 5788877 h 6874714"/>
                <a:gd name="connsiteX68" fmla="*/ 661784 w 6373761"/>
                <a:gd name="connsiteY68" fmla="*/ 5638944 h 6874714"/>
                <a:gd name="connsiteX69" fmla="*/ 466525 w 6373761"/>
                <a:gd name="connsiteY69" fmla="*/ 5340366 h 6874714"/>
                <a:gd name="connsiteX70" fmla="*/ 370992 w 6373761"/>
                <a:gd name="connsiteY70" fmla="*/ 5188502 h 6874714"/>
                <a:gd name="connsiteX71" fmla="*/ 280046 w 6373761"/>
                <a:gd name="connsiteY71" fmla="*/ 5033287 h 6874714"/>
                <a:gd name="connsiteX72" fmla="*/ 126853 w 6373761"/>
                <a:gd name="connsiteY72" fmla="*/ 4707660 h 6874714"/>
                <a:gd name="connsiteX73" fmla="*/ 30272 w 6373761"/>
                <a:gd name="connsiteY73" fmla="*/ 4362068 h 6874714"/>
                <a:gd name="connsiteX74" fmla="*/ 0 w 6373761"/>
                <a:gd name="connsiteY74" fmla="*/ 4005912 h 6874714"/>
                <a:gd name="connsiteX75" fmla="*/ 270480 w 6373761"/>
                <a:gd name="connsiteY75" fmla="*/ 2610532 h 6874714"/>
                <a:gd name="connsiteX76" fmla="*/ 415942 w 6373761"/>
                <a:gd name="connsiteY76" fmla="*/ 2280526 h 6874714"/>
                <a:gd name="connsiteX77" fmla="*/ 590102 w 6373761"/>
                <a:gd name="connsiteY77" fmla="*/ 1962626 h 6874714"/>
                <a:gd name="connsiteX78" fmla="*/ 1020719 w 6373761"/>
                <a:gd name="connsiteY78" fmla="*/ 1373070 h 6874714"/>
                <a:gd name="connsiteX79" fmla="*/ 1275080 w 6373761"/>
                <a:gd name="connsiteY79" fmla="*/ 1107081 h 6874714"/>
                <a:gd name="connsiteX80" fmla="*/ 1342437 w 6373761"/>
                <a:gd name="connsiteY80" fmla="*/ 1043965 h 6874714"/>
                <a:gd name="connsiteX81" fmla="*/ 1411106 w 6373761"/>
                <a:gd name="connsiteY81" fmla="*/ 982138 h 6874714"/>
                <a:gd name="connsiteX82" fmla="*/ 1553029 w 6373761"/>
                <a:gd name="connsiteY82" fmla="*/ 863376 h 6874714"/>
                <a:gd name="connsiteX83" fmla="*/ 2173401 w 6373761"/>
                <a:gd name="connsiteY83" fmla="*/ 454409 h 6874714"/>
                <a:gd name="connsiteX84" fmla="*/ 3599708 w 6373761"/>
                <a:gd name="connsiteY84" fmla="*/ 16332 h 6874714"/>
                <a:gd name="connsiteX85" fmla="*/ 3975975 w 6373761"/>
                <a:gd name="connsiteY85" fmla="*/ 263 h 687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73761" h="6874714">
                  <a:moveTo>
                    <a:pt x="6373761" y="5771297"/>
                  </a:moveTo>
                  <a:lnTo>
                    <a:pt x="6373761" y="6247960"/>
                  </a:lnTo>
                  <a:lnTo>
                    <a:pt x="6235932" y="6361930"/>
                  </a:lnTo>
                  <a:cubicBezTo>
                    <a:pt x="6143250" y="6437460"/>
                    <a:pt x="6051059" y="6512200"/>
                    <a:pt x="5960375" y="6587489"/>
                  </a:cubicBezTo>
                  <a:lnTo>
                    <a:pt x="5822907" y="6701871"/>
                  </a:lnTo>
                  <a:cubicBezTo>
                    <a:pt x="5776123" y="6740385"/>
                    <a:pt x="5729079" y="6778899"/>
                    <a:pt x="5681115" y="6816896"/>
                  </a:cubicBezTo>
                  <a:lnTo>
                    <a:pt x="5604096" y="6874714"/>
                  </a:lnTo>
                  <a:lnTo>
                    <a:pt x="4878485" y="6874714"/>
                  </a:lnTo>
                  <a:lnTo>
                    <a:pt x="5006014" y="6800200"/>
                  </a:lnTo>
                  <a:cubicBezTo>
                    <a:pt x="5054354" y="6770429"/>
                    <a:pt x="5102285" y="6739483"/>
                    <a:pt x="5149855" y="6707667"/>
                  </a:cubicBezTo>
                  <a:cubicBezTo>
                    <a:pt x="5244993" y="6643906"/>
                    <a:pt x="5338561" y="6576025"/>
                    <a:pt x="5431866" y="6506210"/>
                  </a:cubicBezTo>
                  <a:cubicBezTo>
                    <a:pt x="5478386" y="6471304"/>
                    <a:pt x="5524777" y="6435495"/>
                    <a:pt x="5571036" y="6399557"/>
                  </a:cubicBezTo>
                  <a:lnTo>
                    <a:pt x="5711649" y="6288912"/>
                  </a:lnTo>
                  <a:cubicBezTo>
                    <a:pt x="5902059" y="6140395"/>
                    <a:pt x="6093257" y="5998320"/>
                    <a:pt x="6276589" y="5852379"/>
                  </a:cubicBezTo>
                  <a:close/>
                  <a:moveTo>
                    <a:pt x="3975975" y="263"/>
                  </a:moveTo>
                  <a:cubicBezTo>
                    <a:pt x="4101550" y="1809"/>
                    <a:pt x="4226830" y="10149"/>
                    <a:pt x="4350473" y="24963"/>
                  </a:cubicBezTo>
                  <a:cubicBezTo>
                    <a:pt x="4598149" y="54846"/>
                    <a:pt x="4842943" y="108687"/>
                    <a:pt x="5077909" y="189450"/>
                  </a:cubicBezTo>
                  <a:cubicBezTo>
                    <a:pt x="5312876" y="269955"/>
                    <a:pt x="5537357" y="376867"/>
                    <a:pt x="5746507" y="505804"/>
                  </a:cubicBezTo>
                  <a:cubicBezTo>
                    <a:pt x="5955527" y="634999"/>
                    <a:pt x="6148688" y="786864"/>
                    <a:pt x="6322456" y="956633"/>
                  </a:cubicBezTo>
                  <a:lnTo>
                    <a:pt x="6373761" y="1011863"/>
                  </a:lnTo>
                  <a:lnTo>
                    <a:pt x="6373761" y="1185075"/>
                  </a:lnTo>
                  <a:lnTo>
                    <a:pt x="6359489" y="1169497"/>
                  </a:lnTo>
                  <a:cubicBezTo>
                    <a:pt x="6318811" y="1127602"/>
                    <a:pt x="6276917" y="1086890"/>
                    <a:pt x="6233869" y="1047442"/>
                  </a:cubicBezTo>
                  <a:cubicBezTo>
                    <a:pt x="6147509" y="968870"/>
                    <a:pt x="6056431" y="895448"/>
                    <a:pt x="5961423" y="827953"/>
                  </a:cubicBezTo>
                  <a:cubicBezTo>
                    <a:pt x="5865891" y="761102"/>
                    <a:pt x="5766688" y="699403"/>
                    <a:pt x="5663555" y="645304"/>
                  </a:cubicBezTo>
                  <a:cubicBezTo>
                    <a:pt x="5457943" y="535816"/>
                    <a:pt x="5238703" y="453894"/>
                    <a:pt x="5013827" y="397863"/>
                  </a:cubicBezTo>
                  <a:cubicBezTo>
                    <a:pt x="4788953" y="341703"/>
                    <a:pt x="4558442" y="310917"/>
                    <a:pt x="4327409" y="302545"/>
                  </a:cubicBezTo>
                  <a:cubicBezTo>
                    <a:pt x="4096111" y="293012"/>
                    <a:pt x="3867174" y="305893"/>
                    <a:pt x="3639939" y="338868"/>
                  </a:cubicBezTo>
                  <a:cubicBezTo>
                    <a:pt x="3526585" y="355999"/>
                    <a:pt x="3413885" y="377254"/>
                    <a:pt x="3302495" y="403659"/>
                  </a:cubicBezTo>
                  <a:cubicBezTo>
                    <a:pt x="3191107" y="430451"/>
                    <a:pt x="3080634" y="460978"/>
                    <a:pt x="2971604" y="496273"/>
                  </a:cubicBezTo>
                  <a:cubicBezTo>
                    <a:pt x="2862573" y="531437"/>
                    <a:pt x="2754854" y="570852"/>
                    <a:pt x="2648706" y="614389"/>
                  </a:cubicBezTo>
                  <a:cubicBezTo>
                    <a:pt x="2542690" y="658056"/>
                    <a:pt x="2438114" y="705714"/>
                    <a:pt x="2335374" y="757109"/>
                  </a:cubicBezTo>
                  <a:cubicBezTo>
                    <a:pt x="2129894" y="859769"/>
                    <a:pt x="1931228" y="976855"/>
                    <a:pt x="1741342" y="1107725"/>
                  </a:cubicBezTo>
                  <a:cubicBezTo>
                    <a:pt x="1694035" y="1140571"/>
                    <a:pt x="1646858" y="1173933"/>
                    <a:pt x="1600861" y="1208710"/>
                  </a:cubicBezTo>
                  <a:cubicBezTo>
                    <a:pt x="1577535" y="1225713"/>
                    <a:pt x="1554732" y="1243361"/>
                    <a:pt x="1531799" y="1260879"/>
                  </a:cubicBezTo>
                  <a:cubicBezTo>
                    <a:pt x="1508735" y="1278267"/>
                    <a:pt x="1486064" y="1296171"/>
                    <a:pt x="1463655" y="1314333"/>
                  </a:cubicBezTo>
                  <a:cubicBezTo>
                    <a:pt x="1373627" y="1386853"/>
                    <a:pt x="1285564" y="1462077"/>
                    <a:pt x="1200777" y="1541166"/>
                  </a:cubicBezTo>
                  <a:cubicBezTo>
                    <a:pt x="1030810" y="1698827"/>
                    <a:pt x="873161" y="1870785"/>
                    <a:pt x="731501" y="2055754"/>
                  </a:cubicBezTo>
                  <a:cubicBezTo>
                    <a:pt x="660734" y="2148239"/>
                    <a:pt x="593771" y="2243944"/>
                    <a:pt x="531393" y="2342739"/>
                  </a:cubicBezTo>
                  <a:cubicBezTo>
                    <a:pt x="470063" y="2442050"/>
                    <a:pt x="412140" y="2543810"/>
                    <a:pt x="361033" y="2649046"/>
                  </a:cubicBezTo>
                  <a:cubicBezTo>
                    <a:pt x="347798" y="2675194"/>
                    <a:pt x="335479" y="2701728"/>
                    <a:pt x="323292" y="2728263"/>
                  </a:cubicBezTo>
                  <a:lnTo>
                    <a:pt x="304945" y="2768193"/>
                  </a:lnTo>
                  <a:lnTo>
                    <a:pt x="287516" y="2808510"/>
                  </a:lnTo>
                  <a:cubicBezTo>
                    <a:pt x="276115" y="2835432"/>
                    <a:pt x="264583" y="2862352"/>
                    <a:pt x="254230" y="2889788"/>
                  </a:cubicBezTo>
                  <a:cubicBezTo>
                    <a:pt x="243877" y="2917224"/>
                    <a:pt x="232477" y="2944274"/>
                    <a:pt x="223042" y="2971968"/>
                  </a:cubicBezTo>
                  <a:cubicBezTo>
                    <a:pt x="182679" y="3081970"/>
                    <a:pt x="148475" y="3194291"/>
                    <a:pt x="121611" y="3308544"/>
                  </a:cubicBezTo>
                  <a:cubicBezTo>
                    <a:pt x="67096" y="3536534"/>
                    <a:pt x="39183" y="3771224"/>
                    <a:pt x="39314" y="4005912"/>
                  </a:cubicBezTo>
                  <a:cubicBezTo>
                    <a:pt x="39969" y="4122871"/>
                    <a:pt x="51109" y="4239571"/>
                    <a:pt x="73910" y="4354081"/>
                  </a:cubicBezTo>
                  <a:cubicBezTo>
                    <a:pt x="97892" y="4468334"/>
                    <a:pt x="132619" y="4580140"/>
                    <a:pt x="179534" y="4687050"/>
                  </a:cubicBezTo>
                  <a:cubicBezTo>
                    <a:pt x="190673" y="4713972"/>
                    <a:pt x="203647" y="4740249"/>
                    <a:pt x="215964" y="4766654"/>
                  </a:cubicBezTo>
                  <a:cubicBezTo>
                    <a:pt x="229332" y="4792674"/>
                    <a:pt x="242043" y="4818950"/>
                    <a:pt x="256457" y="4844455"/>
                  </a:cubicBezTo>
                  <a:cubicBezTo>
                    <a:pt x="283978" y="4895978"/>
                    <a:pt x="314642" y="4945956"/>
                    <a:pt x="346225" y="4995290"/>
                  </a:cubicBezTo>
                  <a:cubicBezTo>
                    <a:pt x="377676" y="5044752"/>
                    <a:pt x="411355" y="5092926"/>
                    <a:pt x="445296" y="5140971"/>
                  </a:cubicBezTo>
                  <a:cubicBezTo>
                    <a:pt x="479760" y="5188630"/>
                    <a:pt x="515537" y="5235645"/>
                    <a:pt x="551443" y="5282531"/>
                  </a:cubicBezTo>
                  <a:cubicBezTo>
                    <a:pt x="623387" y="5376434"/>
                    <a:pt x="698608" y="5468402"/>
                    <a:pt x="772387" y="5562561"/>
                  </a:cubicBezTo>
                  <a:cubicBezTo>
                    <a:pt x="809472" y="5609448"/>
                    <a:pt x="846428" y="5656719"/>
                    <a:pt x="882858" y="5704507"/>
                  </a:cubicBezTo>
                  <a:cubicBezTo>
                    <a:pt x="919159" y="5751909"/>
                    <a:pt x="955196" y="5802273"/>
                    <a:pt x="990316" y="5848258"/>
                  </a:cubicBezTo>
                  <a:cubicBezTo>
                    <a:pt x="1025175" y="5895402"/>
                    <a:pt x="1061736" y="5941129"/>
                    <a:pt x="1097774" y="5987114"/>
                  </a:cubicBezTo>
                  <a:cubicBezTo>
                    <a:pt x="1134860" y="6032326"/>
                    <a:pt x="1171684" y="6077536"/>
                    <a:pt x="1210080" y="6121203"/>
                  </a:cubicBezTo>
                  <a:cubicBezTo>
                    <a:pt x="1286350" y="6209051"/>
                    <a:pt x="1365632" y="6293677"/>
                    <a:pt x="1448192" y="6374054"/>
                  </a:cubicBezTo>
                  <a:cubicBezTo>
                    <a:pt x="1613572" y="6534420"/>
                    <a:pt x="1792057" y="6677526"/>
                    <a:pt x="1982991" y="6796158"/>
                  </a:cubicBezTo>
                  <a:lnTo>
                    <a:pt x="2118475" y="6874714"/>
                  </a:lnTo>
                  <a:lnTo>
                    <a:pt x="1569874" y="6874714"/>
                  </a:lnTo>
                  <a:lnTo>
                    <a:pt x="1507802" y="6817815"/>
                  </a:lnTo>
                  <a:cubicBezTo>
                    <a:pt x="1418412" y="6730595"/>
                    <a:pt x="1334903" y="6638562"/>
                    <a:pt x="1256865" y="6543437"/>
                  </a:cubicBezTo>
                  <a:cubicBezTo>
                    <a:pt x="1179155" y="6447861"/>
                    <a:pt x="1106817" y="6349194"/>
                    <a:pt x="1038410" y="6248722"/>
                  </a:cubicBezTo>
                  <a:cubicBezTo>
                    <a:pt x="969873" y="6148253"/>
                    <a:pt x="905922" y="6045592"/>
                    <a:pt x="845380" y="5941386"/>
                  </a:cubicBezTo>
                  <a:cubicBezTo>
                    <a:pt x="814453" y="5888704"/>
                    <a:pt x="786147" y="5839370"/>
                    <a:pt x="755351" y="5788877"/>
                  </a:cubicBezTo>
                  <a:cubicBezTo>
                    <a:pt x="724817" y="5738771"/>
                    <a:pt x="693760" y="5688665"/>
                    <a:pt x="661784" y="5638944"/>
                  </a:cubicBezTo>
                  <a:lnTo>
                    <a:pt x="466525" y="5340366"/>
                  </a:lnTo>
                  <a:cubicBezTo>
                    <a:pt x="434156" y="5290131"/>
                    <a:pt x="402181" y="5239639"/>
                    <a:pt x="370992" y="5188502"/>
                  </a:cubicBezTo>
                  <a:cubicBezTo>
                    <a:pt x="339803" y="5137364"/>
                    <a:pt x="308876" y="5086099"/>
                    <a:pt x="280046" y="5033287"/>
                  </a:cubicBezTo>
                  <a:cubicBezTo>
                    <a:pt x="222255" y="4928179"/>
                    <a:pt x="169181" y="4819982"/>
                    <a:pt x="126853" y="4707660"/>
                  </a:cubicBezTo>
                  <a:cubicBezTo>
                    <a:pt x="83739" y="4595725"/>
                    <a:pt x="51764" y="4479670"/>
                    <a:pt x="30272" y="4362068"/>
                  </a:cubicBezTo>
                  <a:cubicBezTo>
                    <a:pt x="9698" y="4244466"/>
                    <a:pt x="0" y="4125060"/>
                    <a:pt x="0" y="4005912"/>
                  </a:cubicBezTo>
                  <a:cubicBezTo>
                    <a:pt x="1704" y="3530867"/>
                    <a:pt x="95140" y="3057110"/>
                    <a:pt x="270480" y="2610532"/>
                  </a:cubicBezTo>
                  <a:cubicBezTo>
                    <a:pt x="314511" y="2498984"/>
                    <a:pt x="362212" y="2388466"/>
                    <a:pt x="415942" y="2280526"/>
                  </a:cubicBezTo>
                  <a:cubicBezTo>
                    <a:pt x="468884" y="2172197"/>
                    <a:pt x="527199" y="2066188"/>
                    <a:pt x="590102" y="1962626"/>
                  </a:cubicBezTo>
                  <a:cubicBezTo>
                    <a:pt x="716037" y="1755631"/>
                    <a:pt x="859794" y="1557653"/>
                    <a:pt x="1020719" y="1373070"/>
                  </a:cubicBezTo>
                  <a:cubicBezTo>
                    <a:pt x="1101575" y="1281101"/>
                    <a:pt x="1185969" y="1191838"/>
                    <a:pt x="1275080" y="1107081"/>
                  </a:cubicBezTo>
                  <a:cubicBezTo>
                    <a:pt x="1297227" y="1085699"/>
                    <a:pt x="1319504" y="1064575"/>
                    <a:pt x="1342437" y="1043965"/>
                  </a:cubicBezTo>
                  <a:cubicBezTo>
                    <a:pt x="1365240" y="1023226"/>
                    <a:pt x="1387648" y="1002102"/>
                    <a:pt x="1411106" y="982138"/>
                  </a:cubicBezTo>
                  <a:cubicBezTo>
                    <a:pt x="1457497" y="941563"/>
                    <a:pt x="1505065" y="902276"/>
                    <a:pt x="1553029" y="863376"/>
                  </a:cubicBezTo>
                  <a:cubicBezTo>
                    <a:pt x="1745798" y="708806"/>
                    <a:pt x="1954030" y="571882"/>
                    <a:pt x="2173401" y="454409"/>
                  </a:cubicBezTo>
                  <a:cubicBezTo>
                    <a:pt x="2612013" y="219334"/>
                    <a:pt x="3099505" y="65666"/>
                    <a:pt x="3599708" y="16332"/>
                  </a:cubicBezTo>
                  <a:cubicBezTo>
                    <a:pt x="3724530" y="3966"/>
                    <a:pt x="3850400" y="-1283"/>
                    <a:pt x="3975975" y="26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61023DD2-2E6F-4419-B404-80F08460B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65276" y="313387"/>
              <a:ext cx="6326724" cy="6561326"/>
            </a:xfrm>
            <a:custGeom>
              <a:avLst/>
              <a:gdLst>
                <a:gd name="connsiteX0" fmla="*/ 6326724 w 6326724"/>
                <a:gd name="connsiteY0" fmla="*/ 5020808 h 6561326"/>
                <a:gd name="connsiteX1" fmla="*/ 6326724 w 6326724"/>
                <a:gd name="connsiteY1" fmla="*/ 5698632 h 6561326"/>
                <a:gd name="connsiteX2" fmla="*/ 6067438 w 6326724"/>
                <a:gd name="connsiteY2" fmla="*/ 5902509 h 6561326"/>
                <a:gd name="connsiteX3" fmla="*/ 5799974 w 6326724"/>
                <a:gd name="connsiteY3" fmla="*/ 6102017 h 6561326"/>
                <a:gd name="connsiteX4" fmla="*/ 5665258 w 6326724"/>
                <a:gd name="connsiteY4" fmla="*/ 6202100 h 6561326"/>
                <a:gd name="connsiteX5" fmla="*/ 5526873 w 6326724"/>
                <a:gd name="connsiteY5" fmla="*/ 6302828 h 6561326"/>
                <a:gd name="connsiteX6" fmla="*/ 5385080 w 6326724"/>
                <a:gd name="connsiteY6" fmla="*/ 6402268 h 6561326"/>
                <a:gd name="connsiteX7" fmla="*/ 5238833 w 6326724"/>
                <a:gd name="connsiteY7" fmla="*/ 6498875 h 6561326"/>
                <a:gd name="connsiteX8" fmla="*/ 5138040 w 6326724"/>
                <a:gd name="connsiteY8" fmla="*/ 6561326 h 6561326"/>
                <a:gd name="connsiteX9" fmla="*/ 3946072 w 6326724"/>
                <a:gd name="connsiteY9" fmla="*/ 6561326 h 6561326"/>
                <a:gd name="connsiteX10" fmla="*/ 3976009 w 6326724"/>
                <a:gd name="connsiteY10" fmla="*/ 6555242 h 6561326"/>
                <a:gd name="connsiteX11" fmla="*/ 4404855 w 6326724"/>
                <a:gd name="connsiteY11" fmla="*/ 6399048 h 6561326"/>
                <a:gd name="connsiteX12" fmla="*/ 4938868 w 6326724"/>
                <a:gd name="connsiteY12" fmla="*/ 6072132 h 6561326"/>
                <a:gd name="connsiteX13" fmla="*/ 5068342 w 6326724"/>
                <a:gd name="connsiteY13" fmla="*/ 5976042 h 6561326"/>
                <a:gd name="connsiteX14" fmla="*/ 5197816 w 6326724"/>
                <a:gd name="connsiteY14" fmla="*/ 5876730 h 6561326"/>
                <a:gd name="connsiteX15" fmla="*/ 5460039 w 6326724"/>
                <a:gd name="connsiteY15" fmla="*/ 5670637 h 6561326"/>
                <a:gd name="connsiteX16" fmla="*/ 5999033 w 6326724"/>
                <a:gd name="connsiteY16" fmla="*/ 5271718 h 6561326"/>
                <a:gd name="connsiteX17" fmla="*/ 6258766 w 6326724"/>
                <a:gd name="connsiteY17" fmla="*/ 5077603 h 6561326"/>
                <a:gd name="connsiteX18" fmla="*/ 4139342 w 6326724"/>
                <a:gd name="connsiteY18" fmla="*/ 440 h 6561326"/>
                <a:gd name="connsiteX19" fmla="*/ 4315744 w 6326724"/>
                <a:gd name="connsiteY19" fmla="*/ 6808 h 6561326"/>
                <a:gd name="connsiteX20" fmla="*/ 5015400 w 6326724"/>
                <a:gd name="connsiteY20" fmla="*/ 113591 h 6561326"/>
                <a:gd name="connsiteX21" fmla="*/ 5681114 w 6326724"/>
                <a:gd name="connsiteY21" fmla="*/ 361418 h 6561326"/>
                <a:gd name="connsiteX22" fmla="*/ 6270952 w 6326724"/>
                <a:gd name="connsiteY22" fmla="*/ 755441 h 6561326"/>
                <a:gd name="connsiteX23" fmla="*/ 6326724 w 6326724"/>
                <a:gd name="connsiteY23" fmla="*/ 807432 h 6561326"/>
                <a:gd name="connsiteX24" fmla="*/ 6326724 w 6326724"/>
                <a:gd name="connsiteY24" fmla="*/ 1231565 h 6561326"/>
                <a:gd name="connsiteX25" fmla="*/ 6302093 w 6326724"/>
                <a:gd name="connsiteY25" fmla="*/ 1203002 h 6561326"/>
                <a:gd name="connsiteX26" fmla="*/ 6066914 w 6326724"/>
                <a:gd name="connsiteY26" fmla="*/ 989616 h 6561326"/>
                <a:gd name="connsiteX27" fmla="*/ 5533688 w 6326724"/>
                <a:gd name="connsiteY27" fmla="*/ 647242 h 6561326"/>
                <a:gd name="connsiteX28" fmla="*/ 4933626 w 6326724"/>
                <a:gd name="connsiteY28" fmla="*/ 432262 h 6561326"/>
                <a:gd name="connsiteX29" fmla="*/ 4296873 w 6326724"/>
                <a:gd name="connsiteY29" fmla="*/ 343126 h 6561326"/>
                <a:gd name="connsiteX30" fmla="*/ 3651602 w 6326724"/>
                <a:gd name="connsiteY30" fmla="*/ 365797 h 6561326"/>
                <a:gd name="connsiteX31" fmla="*/ 3018256 w 6326724"/>
                <a:gd name="connsiteY31" fmla="*/ 496666 h 6561326"/>
                <a:gd name="connsiteX32" fmla="*/ 2412429 w 6326724"/>
                <a:gd name="connsiteY32" fmla="*/ 724399 h 6561326"/>
                <a:gd name="connsiteX33" fmla="*/ 1329857 w 6326724"/>
                <a:gd name="connsiteY33" fmla="*/ 1424086 h 6561326"/>
                <a:gd name="connsiteX34" fmla="*/ 887314 w 6326724"/>
                <a:gd name="connsiteY34" fmla="*/ 1891015 h 6561326"/>
                <a:gd name="connsiteX35" fmla="*/ 537420 w 6326724"/>
                <a:gd name="connsiteY35" fmla="*/ 2427245 h 6561326"/>
                <a:gd name="connsiteX36" fmla="*/ 299965 w 6326724"/>
                <a:gd name="connsiteY36" fmla="*/ 3020021 h 6561326"/>
                <a:gd name="connsiteX37" fmla="*/ 213606 w 6326724"/>
                <a:gd name="connsiteY37" fmla="*/ 3651953 h 6561326"/>
                <a:gd name="connsiteX38" fmla="*/ 250036 w 6326724"/>
                <a:gd name="connsiteY38" fmla="*/ 3961352 h 6561326"/>
                <a:gd name="connsiteX39" fmla="*/ 357625 w 6326724"/>
                <a:gd name="connsiteY39" fmla="*/ 4250783 h 6561326"/>
                <a:gd name="connsiteX40" fmla="*/ 432715 w 6326724"/>
                <a:gd name="connsiteY40" fmla="*/ 4387063 h 6561326"/>
                <a:gd name="connsiteX41" fmla="*/ 518943 w 6326724"/>
                <a:gd name="connsiteY41" fmla="*/ 4518962 h 6561326"/>
                <a:gd name="connsiteX42" fmla="*/ 718133 w 6326724"/>
                <a:gd name="connsiteY42" fmla="*/ 4773874 h 6561326"/>
                <a:gd name="connsiteX43" fmla="*/ 933704 w 6326724"/>
                <a:gd name="connsiteY43" fmla="*/ 5030717 h 6561326"/>
                <a:gd name="connsiteX44" fmla="*/ 1040900 w 6326724"/>
                <a:gd name="connsiteY44" fmla="*/ 5164806 h 6561326"/>
                <a:gd name="connsiteX45" fmla="*/ 1092401 w 6326724"/>
                <a:gd name="connsiteY45" fmla="*/ 5230628 h 6561326"/>
                <a:gd name="connsiteX46" fmla="*/ 1142854 w 6326724"/>
                <a:gd name="connsiteY46" fmla="*/ 5293615 h 6561326"/>
                <a:gd name="connsiteX47" fmla="*/ 1576354 w 6326724"/>
                <a:gd name="connsiteY47" fmla="*/ 5759128 h 6561326"/>
                <a:gd name="connsiteX48" fmla="*/ 1806865 w 6326724"/>
                <a:gd name="connsiteY48" fmla="*/ 5968571 h 6561326"/>
                <a:gd name="connsiteX49" fmla="*/ 2048253 w 6326724"/>
                <a:gd name="connsiteY49" fmla="*/ 6161654 h 6561326"/>
                <a:gd name="connsiteX50" fmla="*/ 2587506 w 6326724"/>
                <a:gd name="connsiteY50" fmla="*/ 6467059 h 6561326"/>
                <a:gd name="connsiteX51" fmla="*/ 2889176 w 6326724"/>
                <a:gd name="connsiteY51" fmla="*/ 6553360 h 6561326"/>
                <a:gd name="connsiteX52" fmla="*/ 2929698 w 6326724"/>
                <a:gd name="connsiteY52" fmla="*/ 6561326 h 6561326"/>
                <a:gd name="connsiteX53" fmla="*/ 1816374 w 6326724"/>
                <a:gd name="connsiteY53" fmla="*/ 6561326 h 6561326"/>
                <a:gd name="connsiteX54" fmla="*/ 1787601 w 6326724"/>
                <a:gd name="connsiteY54" fmla="*/ 6545761 h 6561326"/>
                <a:gd name="connsiteX55" fmla="*/ 1225544 w 6326724"/>
                <a:gd name="connsiteY55" fmla="*/ 6094158 h 6561326"/>
                <a:gd name="connsiteX56" fmla="*/ 997654 w 6326724"/>
                <a:gd name="connsiteY56" fmla="*/ 5822374 h 6561326"/>
                <a:gd name="connsiteX57" fmla="*/ 798596 w 6326724"/>
                <a:gd name="connsiteY57" fmla="*/ 5534615 h 6561326"/>
                <a:gd name="connsiteX58" fmla="*/ 752075 w 6326724"/>
                <a:gd name="connsiteY58" fmla="*/ 5461324 h 6561326"/>
                <a:gd name="connsiteX59" fmla="*/ 707650 w 6326724"/>
                <a:gd name="connsiteY59" fmla="*/ 5390221 h 6561326"/>
                <a:gd name="connsiteX60" fmla="*/ 619980 w 6326724"/>
                <a:gd name="connsiteY60" fmla="*/ 5252396 h 6561326"/>
                <a:gd name="connsiteX61" fmla="*/ 438349 w 6326724"/>
                <a:gd name="connsiteY61" fmla="*/ 4970822 h 6561326"/>
                <a:gd name="connsiteX62" fmla="*/ 261044 w 6326724"/>
                <a:gd name="connsiteY62" fmla="*/ 4673145 h 6561326"/>
                <a:gd name="connsiteX63" fmla="*/ 181107 w 6326724"/>
                <a:gd name="connsiteY63" fmla="*/ 4515356 h 6561326"/>
                <a:gd name="connsiteX64" fmla="*/ 113224 w 6326724"/>
                <a:gd name="connsiteY64" fmla="*/ 4350223 h 6561326"/>
                <a:gd name="connsiteX65" fmla="*/ 61199 w 6326724"/>
                <a:gd name="connsiteY65" fmla="*/ 4178908 h 6561326"/>
                <a:gd name="connsiteX66" fmla="*/ 41804 w 6326724"/>
                <a:gd name="connsiteY66" fmla="*/ 4091577 h 6561326"/>
                <a:gd name="connsiteX67" fmla="*/ 33287 w 6326724"/>
                <a:gd name="connsiteY67" fmla="*/ 4047781 h 6561326"/>
                <a:gd name="connsiteX68" fmla="*/ 26209 w 6326724"/>
                <a:gd name="connsiteY68" fmla="*/ 4003858 h 6561326"/>
                <a:gd name="connsiteX69" fmla="*/ 0 w 6326724"/>
                <a:gd name="connsiteY69" fmla="*/ 3651953 h 6561326"/>
                <a:gd name="connsiteX70" fmla="*/ 72731 w 6326724"/>
                <a:gd name="connsiteY70" fmla="*/ 2966307 h 6561326"/>
                <a:gd name="connsiteX71" fmla="*/ 291316 w 6326724"/>
                <a:gd name="connsiteY71" fmla="*/ 2309385 h 6561326"/>
                <a:gd name="connsiteX72" fmla="*/ 1110878 w 6326724"/>
                <a:gd name="connsiteY72" fmla="*/ 1193776 h 6561326"/>
                <a:gd name="connsiteX73" fmla="*/ 1654327 w 6326724"/>
                <a:gd name="connsiteY73" fmla="*/ 756730 h 6561326"/>
                <a:gd name="connsiteX74" fmla="*/ 2261727 w 6326724"/>
                <a:gd name="connsiteY74" fmla="*/ 409720 h 6561326"/>
                <a:gd name="connsiteX75" fmla="*/ 3610060 w 6326724"/>
                <a:gd name="connsiteY75" fmla="*/ 27032 h 6561326"/>
                <a:gd name="connsiteX76" fmla="*/ 4139342 w 6326724"/>
                <a:gd name="connsiteY76" fmla="*/ 440 h 65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326724" h="6561326">
                  <a:moveTo>
                    <a:pt x="6326724" y="5020808"/>
                  </a:moveTo>
                  <a:lnTo>
                    <a:pt x="6326724" y="5698632"/>
                  </a:lnTo>
                  <a:lnTo>
                    <a:pt x="6067438" y="5902509"/>
                  </a:lnTo>
                  <a:cubicBezTo>
                    <a:pt x="5977868" y="5970407"/>
                    <a:pt x="5888364" y="6036453"/>
                    <a:pt x="5799974" y="6102017"/>
                  </a:cubicBezTo>
                  <a:lnTo>
                    <a:pt x="5665258" y="6202100"/>
                  </a:lnTo>
                  <a:cubicBezTo>
                    <a:pt x="5619654" y="6235719"/>
                    <a:pt x="5573656" y="6269596"/>
                    <a:pt x="5526873" y="6302828"/>
                  </a:cubicBezTo>
                  <a:cubicBezTo>
                    <a:pt x="5480220" y="6336189"/>
                    <a:pt x="5433044" y="6369423"/>
                    <a:pt x="5385080" y="6402268"/>
                  </a:cubicBezTo>
                  <a:cubicBezTo>
                    <a:pt x="5336988" y="6434857"/>
                    <a:pt x="5288500" y="6467187"/>
                    <a:pt x="5238833" y="6498875"/>
                  </a:cubicBezTo>
                  <a:lnTo>
                    <a:pt x="5138040" y="6561326"/>
                  </a:lnTo>
                  <a:lnTo>
                    <a:pt x="3946072" y="6561326"/>
                  </a:lnTo>
                  <a:lnTo>
                    <a:pt x="3976009" y="6555242"/>
                  </a:lnTo>
                  <a:cubicBezTo>
                    <a:pt x="4123712" y="6519227"/>
                    <a:pt x="4266863" y="6466383"/>
                    <a:pt x="4404855" y="6399048"/>
                  </a:cubicBezTo>
                  <a:cubicBezTo>
                    <a:pt x="4589500" y="6310299"/>
                    <a:pt x="4765232" y="6196690"/>
                    <a:pt x="4938868" y="6072132"/>
                  </a:cubicBezTo>
                  <a:cubicBezTo>
                    <a:pt x="4982245" y="6041089"/>
                    <a:pt x="5025359" y="6008630"/>
                    <a:pt x="5068342" y="5976042"/>
                  </a:cubicBezTo>
                  <a:cubicBezTo>
                    <a:pt x="5111588" y="5943453"/>
                    <a:pt x="5154702" y="5910349"/>
                    <a:pt x="5197816" y="5876730"/>
                  </a:cubicBezTo>
                  <a:lnTo>
                    <a:pt x="5460039" y="5670637"/>
                  </a:lnTo>
                  <a:cubicBezTo>
                    <a:pt x="5639966" y="5530365"/>
                    <a:pt x="5821596" y="5399753"/>
                    <a:pt x="5999033" y="5271718"/>
                  </a:cubicBezTo>
                  <a:cubicBezTo>
                    <a:pt x="6087686" y="5207700"/>
                    <a:pt x="6174667" y="5143360"/>
                    <a:pt x="6258766" y="5077603"/>
                  </a:cubicBezTo>
                  <a:close/>
                  <a:moveTo>
                    <a:pt x="4139342" y="440"/>
                  </a:moveTo>
                  <a:cubicBezTo>
                    <a:pt x="4198237" y="1301"/>
                    <a:pt x="4257068" y="3427"/>
                    <a:pt x="4315744" y="6808"/>
                  </a:cubicBezTo>
                  <a:cubicBezTo>
                    <a:pt x="4550841" y="20849"/>
                    <a:pt x="4785806" y="55240"/>
                    <a:pt x="5015400" y="113591"/>
                  </a:cubicBezTo>
                  <a:cubicBezTo>
                    <a:pt x="5244992" y="171812"/>
                    <a:pt x="5469212" y="254249"/>
                    <a:pt x="5681114" y="361418"/>
                  </a:cubicBezTo>
                  <a:cubicBezTo>
                    <a:pt x="5892754" y="468586"/>
                    <a:pt x="6093124" y="599584"/>
                    <a:pt x="6270952" y="755441"/>
                  </a:cubicBezTo>
                  <a:lnTo>
                    <a:pt x="6326724" y="807432"/>
                  </a:lnTo>
                  <a:lnTo>
                    <a:pt x="6326724" y="1231565"/>
                  </a:lnTo>
                  <a:lnTo>
                    <a:pt x="6302093" y="1203002"/>
                  </a:lnTo>
                  <a:cubicBezTo>
                    <a:pt x="6227937" y="1127247"/>
                    <a:pt x="6149211" y="1056081"/>
                    <a:pt x="6066914" y="989616"/>
                  </a:cubicBezTo>
                  <a:cubicBezTo>
                    <a:pt x="5902714" y="856299"/>
                    <a:pt x="5724360" y="740371"/>
                    <a:pt x="5533688" y="647242"/>
                  </a:cubicBezTo>
                  <a:cubicBezTo>
                    <a:pt x="5343146" y="553857"/>
                    <a:pt x="5141466" y="482239"/>
                    <a:pt x="4933626" y="432262"/>
                  </a:cubicBezTo>
                  <a:cubicBezTo>
                    <a:pt x="4725788" y="382156"/>
                    <a:pt x="4512182" y="353303"/>
                    <a:pt x="4296873" y="343126"/>
                  </a:cubicBezTo>
                  <a:cubicBezTo>
                    <a:pt x="4081172" y="332435"/>
                    <a:pt x="3865732" y="339520"/>
                    <a:pt x="3651602" y="365797"/>
                  </a:cubicBezTo>
                  <a:cubicBezTo>
                    <a:pt x="3437604" y="392202"/>
                    <a:pt x="3225572" y="436384"/>
                    <a:pt x="3018256" y="496666"/>
                  </a:cubicBezTo>
                  <a:cubicBezTo>
                    <a:pt x="2810809" y="556691"/>
                    <a:pt x="2608474" y="634362"/>
                    <a:pt x="2412429" y="724399"/>
                  </a:cubicBezTo>
                  <a:cubicBezTo>
                    <a:pt x="2019160" y="902541"/>
                    <a:pt x="1651969" y="1138775"/>
                    <a:pt x="1329857" y="1424086"/>
                  </a:cubicBezTo>
                  <a:cubicBezTo>
                    <a:pt x="1169326" y="1567192"/>
                    <a:pt x="1020588" y="1723307"/>
                    <a:pt x="887314" y="1891015"/>
                  </a:cubicBezTo>
                  <a:cubicBezTo>
                    <a:pt x="753778" y="2058466"/>
                    <a:pt x="635967" y="2238026"/>
                    <a:pt x="537420" y="2427245"/>
                  </a:cubicBezTo>
                  <a:cubicBezTo>
                    <a:pt x="438874" y="2616335"/>
                    <a:pt x="356839" y="2814313"/>
                    <a:pt x="299965" y="3020021"/>
                  </a:cubicBezTo>
                  <a:cubicBezTo>
                    <a:pt x="242961" y="3225212"/>
                    <a:pt x="213474" y="3438518"/>
                    <a:pt x="213606" y="3651953"/>
                  </a:cubicBezTo>
                  <a:cubicBezTo>
                    <a:pt x="214785" y="3756804"/>
                    <a:pt x="225269" y="3860881"/>
                    <a:pt x="250036" y="3961352"/>
                  </a:cubicBezTo>
                  <a:cubicBezTo>
                    <a:pt x="274412" y="4061950"/>
                    <a:pt x="312284" y="4158171"/>
                    <a:pt x="357625" y="4250783"/>
                  </a:cubicBezTo>
                  <a:cubicBezTo>
                    <a:pt x="380558" y="4297025"/>
                    <a:pt x="405982" y="4342366"/>
                    <a:pt x="432715" y="4387063"/>
                  </a:cubicBezTo>
                  <a:cubicBezTo>
                    <a:pt x="459841" y="4431630"/>
                    <a:pt x="488803" y="4475554"/>
                    <a:pt x="518943" y="4518962"/>
                  </a:cubicBezTo>
                  <a:cubicBezTo>
                    <a:pt x="580011" y="4605521"/>
                    <a:pt x="647893" y="4689504"/>
                    <a:pt x="718133" y="4773874"/>
                  </a:cubicBezTo>
                  <a:cubicBezTo>
                    <a:pt x="788374" y="4858372"/>
                    <a:pt x="861760" y="4942871"/>
                    <a:pt x="933704" y="5030717"/>
                  </a:cubicBezTo>
                  <a:cubicBezTo>
                    <a:pt x="969742" y="5074512"/>
                    <a:pt x="1005387" y="5119337"/>
                    <a:pt x="1040900" y="5164806"/>
                  </a:cubicBezTo>
                  <a:lnTo>
                    <a:pt x="1092401" y="5230628"/>
                  </a:lnTo>
                  <a:cubicBezTo>
                    <a:pt x="1109306" y="5251624"/>
                    <a:pt x="1125425" y="5273135"/>
                    <a:pt x="1142854" y="5293615"/>
                  </a:cubicBezTo>
                  <a:cubicBezTo>
                    <a:pt x="1278880" y="5460293"/>
                    <a:pt x="1426438" y="5613704"/>
                    <a:pt x="1576354" y="5759128"/>
                  </a:cubicBezTo>
                  <a:cubicBezTo>
                    <a:pt x="1651706" y="5831519"/>
                    <a:pt x="1728368" y="5901461"/>
                    <a:pt x="1806865" y="5968571"/>
                  </a:cubicBezTo>
                  <a:cubicBezTo>
                    <a:pt x="1885362" y="6035680"/>
                    <a:pt x="1965299" y="6100599"/>
                    <a:pt x="2048253" y="6161654"/>
                  </a:cubicBezTo>
                  <a:cubicBezTo>
                    <a:pt x="2213502" y="6284022"/>
                    <a:pt x="2391724" y="6393380"/>
                    <a:pt x="2587506" y="6467059"/>
                  </a:cubicBezTo>
                  <a:cubicBezTo>
                    <a:pt x="2685137" y="6503898"/>
                    <a:pt x="2786304" y="6532106"/>
                    <a:pt x="2889176" y="6553360"/>
                  </a:cubicBezTo>
                  <a:lnTo>
                    <a:pt x="2929698" y="6561326"/>
                  </a:lnTo>
                  <a:lnTo>
                    <a:pt x="1816374" y="6561326"/>
                  </a:lnTo>
                  <a:lnTo>
                    <a:pt x="1787601" y="6545761"/>
                  </a:lnTo>
                  <a:cubicBezTo>
                    <a:pt x="1577272" y="6422749"/>
                    <a:pt x="1389483" y="6266761"/>
                    <a:pt x="1225544" y="6094158"/>
                  </a:cubicBezTo>
                  <a:cubicBezTo>
                    <a:pt x="1143116" y="6007986"/>
                    <a:pt x="1068158" y="5916274"/>
                    <a:pt x="997654" y="5822374"/>
                  </a:cubicBezTo>
                  <a:cubicBezTo>
                    <a:pt x="927546" y="5728086"/>
                    <a:pt x="860842" y="5632381"/>
                    <a:pt x="798596" y="5534615"/>
                  </a:cubicBezTo>
                  <a:cubicBezTo>
                    <a:pt x="782608" y="5510399"/>
                    <a:pt x="767537" y="5485797"/>
                    <a:pt x="752075" y="5461324"/>
                  </a:cubicBezTo>
                  <a:lnTo>
                    <a:pt x="707650" y="5390221"/>
                  </a:lnTo>
                  <a:cubicBezTo>
                    <a:pt x="679213" y="5344237"/>
                    <a:pt x="649728" y="5298638"/>
                    <a:pt x="619980" y="5252396"/>
                  </a:cubicBezTo>
                  <a:lnTo>
                    <a:pt x="438349" y="4970822"/>
                  </a:lnTo>
                  <a:cubicBezTo>
                    <a:pt x="377413" y="4874860"/>
                    <a:pt x="317263" y="4776064"/>
                    <a:pt x="261044" y="4673145"/>
                  </a:cubicBezTo>
                  <a:cubicBezTo>
                    <a:pt x="233000" y="4621622"/>
                    <a:pt x="205874" y="4569197"/>
                    <a:pt x="181107" y="4515356"/>
                  </a:cubicBezTo>
                  <a:cubicBezTo>
                    <a:pt x="156470" y="4461385"/>
                    <a:pt x="133537" y="4406385"/>
                    <a:pt x="113224" y="4350223"/>
                  </a:cubicBezTo>
                  <a:cubicBezTo>
                    <a:pt x="93305" y="4293934"/>
                    <a:pt x="75614" y="4236872"/>
                    <a:pt x="61199" y="4178908"/>
                  </a:cubicBezTo>
                  <a:cubicBezTo>
                    <a:pt x="54385" y="4149927"/>
                    <a:pt x="47440" y="4120815"/>
                    <a:pt x="41804" y="4091577"/>
                  </a:cubicBezTo>
                  <a:lnTo>
                    <a:pt x="33287" y="4047781"/>
                  </a:lnTo>
                  <a:lnTo>
                    <a:pt x="26209" y="4003858"/>
                  </a:lnTo>
                  <a:cubicBezTo>
                    <a:pt x="7732" y="3886643"/>
                    <a:pt x="0" y="3768783"/>
                    <a:pt x="0" y="3651953"/>
                  </a:cubicBezTo>
                  <a:cubicBezTo>
                    <a:pt x="524" y="3422031"/>
                    <a:pt x="25030" y="3192109"/>
                    <a:pt x="72731" y="2966307"/>
                  </a:cubicBezTo>
                  <a:cubicBezTo>
                    <a:pt x="120301" y="2740634"/>
                    <a:pt x="193163" y="2519343"/>
                    <a:pt x="291316" y="2309385"/>
                  </a:cubicBezTo>
                  <a:cubicBezTo>
                    <a:pt x="488540" y="1889469"/>
                    <a:pt x="774352" y="1513736"/>
                    <a:pt x="1110878" y="1193776"/>
                  </a:cubicBezTo>
                  <a:cubicBezTo>
                    <a:pt x="1279535" y="1033797"/>
                    <a:pt x="1461821" y="887856"/>
                    <a:pt x="1654327" y="756730"/>
                  </a:cubicBezTo>
                  <a:cubicBezTo>
                    <a:pt x="1847096" y="625732"/>
                    <a:pt x="2049956" y="509031"/>
                    <a:pt x="2261727" y="409720"/>
                  </a:cubicBezTo>
                  <a:cubicBezTo>
                    <a:pt x="2685792" y="212515"/>
                    <a:pt x="3142357" y="82162"/>
                    <a:pt x="3610060" y="27032"/>
                  </a:cubicBezTo>
                  <a:cubicBezTo>
                    <a:pt x="3785399" y="6647"/>
                    <a:pt x="3962657" y="-2144"/>
                    <a:pt x="4139342" y="4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Shape 45">
              <a:extLst>
                <a:ext uri="{FF2B5EF4-FFF2-40B4-BE49-F238E27FC236}">
                  <a16:creationId xmlns:a16="http://schemas.microsoft.com/office/drawing/2014/main" id="{BC4A6C98-F96E-4587-B01F-A9B01BBF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1866928 h 6521594"/>
                <a:gd name="connsiteX4" fmla="*/ 6212358 w 6321679"/>
                <a:gd name="connsiteY4" fmla="*/ 1689281 h 6521594"/>
                <a:gd name="connsiteX5" fmla="*/ 6049880 w 6321679"/>
                <a:gd name="connsiteY5" fmla="*/ 1477173 h 6521594"/>
                <a:gd name="connsiteX6" fmla="*/ 5248663 w 6321679"/>
                <a:gd name="connsiteY6" fmla="*/ 869327 h 6521594"/>
                <a:gd name="connsiteX7" fmla="*/ 4150102 w 6321679"/>
                <a:gd name="connsiteY7" fmla="*/ 644042 h 6521594"/>
                <a:gd name="connsiteX8" fmla="*/ 2867946 w 6321679"/>
                <a:gd name="connsiteY8" fmla="*/ 886459 h 6521594"/>
                <a:gd name="connsiteX9" fmla="*/ 1728892 w 6321679"/>
                <a:gd name="connsiteY9" fmla="*/ 1552397 h 6521594"/>
                <a:gd name="connsiteX10" fmla="*/ 941043 w 6321679"/>
                <a:gd name="connsiteY10" fmla="*/ 2512664 h 6521594"/>
                <a:gd name="connsiteX11" fmla="*/ 655362 w 6321679"/>
                <a:gd name="connsiteY11" fmla="*/ 3630204 h 6521594"/>
                <a:gd name="connsiteX12" fmla="*/ 1128177 w 6321679"/>
                <a:gd name="connsiteY12" fmla="*/ 4667883 h 6521594"/>
                <a:gd name="connsiteX13" fmla="*/ 1366419 w 6321679"/>
                <a:gd name="connsiteY13" fmla="*/ 4997246 h 6521594"/>
                <a:gd name="connsiteX14" fmla="*/ 3601937 w 6321679"/>
                <a:gd name="connsiteY14" fmla="*/ 6284685 h 6521594"/>
                <a:gd name="connsiteX15" fmla="*/ 5298985 w 6321679"/>
                <a:gd name="connsiteY15" fmla="*/ 5492643 h 6521594"/>
                <a:gd name="connsiteX16" fmla="*/ 5505513 w 6321679"/>
                <a:gd name="connsiteY16" fmla="*/ 5335367 h 6521594"/>
                <a:gd name="connsiteX17" fmla="*/ 6252618 w 6321679"/>
                <a:gd name="connsiteY17" fmla="*/ 4722492 h 6521594"/>
                <a:gd name="connsiteX18" fmla="*/ 6321679 w 6321679"/>
                <a:gd name="connsiteY18" fmla="*/ 4651477 h 6521594"/>
                <a:gd name="connsiteX19" fmla="*/ 6321679 w 6321679"/>
                <a:gd name="connsiteY19" fmla="*/ 5523097 h 6521594"/>
                <a:gd name="connsiteX20" fmla="*/ 6024428 w 6321679"/>
                <a:gd name="connsiteY20" fmla="*/ 5754969 h 6521594"/>
                <a:gd name="connsiteX21" fmla="*/ 5702345 w 6321679"/>
                <a:gd name="connsiteY21" fmla="*/ 6000018 h 6521594"/>
                <a:gd name="connsiteX22" fmla="*/ 4988380 w 6321679"/>
                <a:gd name="connsiteY22" fmla="*/ 6506549 h 6521594"/>
                <a:gd name="connsiteX23" fmla="*/ 4961490 w 6321679"/>
                <a:gd name="connsiteY23" fmla="*/ 6521594 h 6521594"/>
                <a:gd name="connsiteX24" fmla="*/ 2011326 w 6321679"/>
                <a:gd name="connsiteY24" fmla="*/ 6521594 h 6521594"/>
                <a:gd name="connsiteX25" fmla="*/ 1982893 w 6321679"/>
                <a:gd name="connsiteY25" fmla="*/ 6505768 h 6521594"/>
                <a:gd name="connsiteX26" fmla="*/ 824149 w 6321679"/>
                <a:gd name="connsiteY26" fmla="*/ 5358682 h 6521594"/>
                <a:gd name="connsiteX27" fmla="*/ 0 w 6321679"/>
                <a:gd name="connsiteY27" fmla="*/ 3630075 h 6521594"/>
                <a:gd name="connsiteX28" fmla="*/ 4150102 w 6321679"/>
                <a:gd name="connsiteY28"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321679" h="6521594">
                  <a:moveTo>
                    <a:pt x="4150102" y="0"/>
                  </a:moveTo>
                  <a:cubicBezTo>
                    <a:pt x="4918148" y="0"/>
                    <a:pt x="5569597" y="228540"/>
                    <a:pt x="6083891" y="619943"/>
                  </a:cubicBezTo>
                  <a:lnTo>
                    <a:pt x="6321679" y="822247"/>
                  </a:lnTo>
                  <a:lnTo>
                    <a:pt x="6321679" y="1866928"/>
                  </a:lnTo>
                  <a:lnTo>
                    <a:pt x="6212358" y="1689281"/>
                  </a:lnTo>
                  <a:cubicBezTo>
                    <a:pt x="6161484" y="1615222"/>
                    <a:pt x="6107295" y="1544427"/>
                    <a:pt x="6049880" y="1477173"/>
                  </a:cubicBezTo>
                  <a:cubicBezTo>
                    <a:pt x="5825135" y="1214018"/>
                    <a:pt x="5555573" y="1009470"/>
                    <a:pt x="5248663" y="869327"/>
                  </a:cubicBezTo>
                  <a:cubicBezTo>
                    <a:pt x="4921178" y="719909"/>
                    <a:pt x="4551627" y="644042"/>
                    <a:pt x="4150102" y="644042"/>
                  </a:cubicBezTo>
                  <a:cubicBezTo>
                    <a:pt x="3724203" y="644042"/>
                    <a:pt x="3292799" y="725448"/>
                    <a:pt x="2867946" y="886459"/>
                  </a:cubicBezTo>
                  <a:cubicBezTo>
                    <a:pt x="2454234" y="1042832"/>
                    <a:pt x="2060440" y="1273141"/>
                    <a:pt x="1728892" y="1552397"/>
                  </a:cubicBezTo>
                  <a:cubicBezTo>
                    <a:pt x="1391580" y="1836419"/>
                    <a:pt x="1126473" y="2159600"/>
                    <a:pt x="941043" y="2512664"/>
                  </a:cubicBezTo>
                  <a:cubicBezTo>
                    <a:pt x="751551" y="2873583"/>
                    <a:pt x="655362" y="3249575"/>
                    <a:pt x="655362" y="3630204"/>
                  </a:cubicBezTo>
                  <a:cubicBezTo>
                    <a:pt x="655362" y="4013537"/>
                    <a:pt x="808817" y="4237405"/>
                    <a:pt x="1128177" y="4667883"/>
                  </a:cubicBezTo>
                  <a:cubicBezTo>
                    <a:pt x="1205232" y="4771702"/>
                    <a:pt x="1284908" y="4879129"/>
                    <a:pt x="1366419" y="4997246"/>
                  </a:cubicBezTo>
                  <a:cubicBezTo>
                    <a:pt x="1989282" y="5899677"/>
                    <a:pt x="2657880" y="6284685"/>
                    <a:pt x="3601937" y="6284685"/>
                  </a:cubicBezTo>
                  <a:cubicBezTo>
                    <a:pt x="4221523" y="6284685"/>
                    <a:pt x="4676122" y="5971036"/>
                    <a:pt x="5298985" y="5492643"/>
                  </a:cubicBezTo>
                  <a:cubicBezTo>
                    <a:pt x="5368571" y="5439187"/>
                    <a:pt x="5438156" y="5386375"/>
                    <a:pt x="5505513" y="5335367"/>
                  </a:cubicBezTo>
                  <a:cubicBezTo>
                    <a:pt x="5779335" y="5127761"/>
                    <a:pt x="6041730" y="4928776"/>
                    <a:pt x="6252618" y="4722492"/>
                  </a:cubicBezTo>
                  <a:lnTo>
                    <a:pt x="6321679" y="4651477"/>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A66409EC-9CC3-482A-A4A5-54ED092B3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2150195 h 6521594"/>
                <a:gd name="connsiteX4" fmla="*/ 6241288 w 6321679"/>
                <a:gd name="connsiteY4" fmla="*/ 1985338 h 6521594"/>
                <a:gd name="connsiteX5" fmla="*/ 5949367 w 6321679"/>
                <a:gd name="connsiteY5" fmla="*/ 1559997 h 6521594"/>
                <a:gd name="connsiteX6" fmla="*/ 5193362 w 6321679"/>
                <a:gd name="connsiteY6" fmla="*/ 986156 h 6521594"/>
                <a:gd name="connsiteX7" fmla="*/ 4150102 w 6321679"/>
                <a:gd name="connsiteY7" fmla="*/ 772850 h 6521594"/>
                <a:gd name="connsiteX8" fmla="*/ 2914861 w 6321679"/>
                <a:gd name="connsiteY8" fmla="*/ 1006637 h 6521594"/>
                <a:gd name="connsiteX9" fmla="*/ 1814073 w 6321679"/>
                <a:gd name="connsiteY9" fmla="*/ 1650163 h 6521594"/>
                <a:gd name="connsiteX10" fmla="*/ 1057412 w 6321679"/>
                <a:gd name="connsiteY10" fmla="*/ 2571657 h 6521594"/>
                <a:gd name="connsiteX11" fmla="*/ 786277 w 6321679"/>
                <a:gd name="connsiteY11" fmla="*/ 3630204 h 6521594"/>
                <a:gd name="connsiteX12" fmla="*/ 1233931 w 6321679"/>
                <a:gd name="connsiteY12" fmla="*/ 4592016 h 6521594"/>
                <a:gd name="connsiteX13" fmla="*/ 1474795 w 6321679"/>
                <a:gd name="connsiteY13" fmla="*/ 4924985 h 6521594"/>
                <a:gd name="connsiteX14" fmla="*/ 2393691 w 6321679"/>
                <a:gd name="connsiteY14" fmla="*/ 5846995 h 6521594"/>
                <a:gd name="connsiteX15" fmla="*/ 3601805 w 6321679"/>
                <a:gd name="connsiteY15" fmla="*/ 6155876 h 6521594"/>
                <a:gd name="connsiteX16" fmla="*/ 4378909 w 6321679"/>
                <a:gd name="connsiteY16" fmla="*/ 5959186 h 6521594"/>
                <a:gd name="connsiteX17" fmla="*/ 5218129 w 6321679"/>
                <a:gd name="connsiteY17" fmla="*/ 5391271 h 6521594"/>
                <a:gd name="connsiteX18" fmla="*/ 5425313 w 6321679"/>
                <a:gd name="connsiteY18" fmla="*/ 5233481 h 6521594"/>
                <a:gd name="connsiteX19" fmla="*/ 6254366 w 6321679"/>
                <a:gd name="connsiteY19" fmla="*/ 4534301 h 6521594"/>
                <a:gd name="connsiteX20" fmla="*/ 6321679 w 6321679"/>
                <a:gd name="connsiteY20" fmla="*/ 4456641 h 6521594"/>
                <a:gd name="connsiteX21" fmla="*/ 6321679 w 6321679"/>
                <a:gd name="connsiteY21" fmla="*/ 5523097 h 6521594"/>
                <a:gd name="connsiteX22" fmla="*/ 6024428 w 6321679"/>
                <a:gd name="connsiteY22" fmla="*/ 5754969 h 6521594"/>
                <a:gd name="connsiteX23" fmla="*/ 5702345 w 6321679"/>
                <a:gd name="connsiteY23" fmla="*/ 6000018 h 6521594"/>
                <a:gd name="connsiteX24" fmla="*/ 4988380 w 6321679"/>
                <a:gd name="connsiteY24" fmla="*/ 6506549 h 6521594"/>
                <a:gd name="connsiteX25" fmla="*/ 4961490 w 6321679"/>
                <a:gd name="connsiteY25" fmla="*/ 6521594 h 6521594"/>
                <a:gd name="connsiteX26" fmla="*/ 2011326 w 6321679"/>
                <a:gd name="connsiteY26" fmla="*/ 6521594 h 6521594"/>
                <a:gd name="connsiteX27" fmla="*/ 1982893 w 6321679"/>
                <a:gd name="connsiteY27" fmla="*/ 6505768 h 6521594"/>
                <a:gd name="connsiteX28" fmla="*/ 824149 w 6321679"/>
                <a:gd name="connsiteY28" fmla="*/ 5358682 h 6521594"/>
                <a:gd name="connsiteX29" fmla="*/ 0 w 6321679"/>
                <a:gd name="connsiteY29" fmla="*/ 3630075 h 6521594"/>
                <a:gd name="connsiteX30" fmla="*/ 4150102 w 6321679"/>
                <a:gd name="connsiteY30"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321679" h="6521594">
                  <a:moveTo>
                    <a:pt x="4150102" y="0"/>
                  </a:moveTo>
                  <a:cubicBezTo>
                    <a:pt x="4918148" y="0"/>
                    <a:pt x="5569597" y="228540"/>
                    <a:pt x="6083891" y="619943"/>
                  </a:cubicBezTo>
                  <a:lnTo>
                    <a:pt x="6321679" y="822247"/>
                  </a:lnTo>
                  <a:lnTo>
                    <a:pt x="6321679" y="2150195"/>
                  </a:lnTo>
                  <a:lnTo>
                    <a:pt x="6241288" y="1985338"/>
                  </a:lnTo>
                  <a:cubicBezTo>
                    <a:pt x="6156788" y="1831195"/>
                    <a:pt x="6059249" y="1688709"/>
                    <a:pt x="5949367" y="1559997"/>
                  </a:cubicBezTo>
                  <a:cubicBezTo>
                    <a:pt x="5737073" y="1311397"/>
                    <a:pt x="5482843" y="1118314"/>
                    <a:pt x="5193362" y="986156"/>
                  </a:cubicBezTo>
                  <a:cubicBezTo>
                    <a:pt x="4883437" y="844596"/>
                    <a:pt x="4532365" y="772850"/>
                    <a:pt x="4150102" y="772850"/>
                  </a:cubicBezTo>
                  <a:cubicBezTo>
                    <a:pt x="3746218" y="772850"/>
                    <a:pt x="3319008" y="853613"/>
                    <a:pt x="2914861" y="1006637"/>
                  </a:cubicBezTo>
                  <a:cubicBezTo>
                    <a:pt x="2515039" y="1157857"/>
                    <a:pt x="2134350" y="1380438"/>
                    <a:pt x="1814073" y="1650163"/>
                  </a:cubicBezTo>
                  <a:cubicBezTo>
                    <a:pt x="1494190" y="1919502"/>
                    <a:pt x="1232622" y="2238173"/>
                    <a:pt x="1057412" y="2571657"/>
                  </a:cubicBezTo>
                  <a:cubicBezTo>
                    <a:pt x="877486" y="2914158"/>
                    <a:pt x="786277" y="3270313"/>
                    <a:pt x="786277" y="3630204"/>
                  </a:cubicBezTo>
                  <a:cubicBezTo>
                    <a:pt x="786277" y="3974121"/>
                    <a:pt x="923483" y="4173646"/>
                    <a:pt x="1233931" y="4592016"/>
                  </a:cubicBezTo>
                  <a:cubicBezTo>
                    <a:pt x="1311641" y="4696736"/>
                    <a:pt x="1391972" y="4805064"/>
                    <a:pt x="1474795" y="4924985"/>
                  </a:cubicBezTo>
                  <a:cubicBezTo>
                    <a:pt x="1767682" y="5349278"/>
                    <a:pt x="2068172" y="5650948"/>
                    <a:pt x="2393691" y="5846995"/>
                  </a:cubicBezTo>
                  <a:cubicBezTo>
                    <a:pt x="2738735" y="6054891"/>
                    <a:pt x="3133971" y="6155876"/>
                    <a:pt x="3601805" y="6155876"/>
                  </a:cubicBezTo>
                  <a:cubicBezTo>
                    <a:pt x="3867305" y="6155876"/>
                    <a:pt x="4114196" y="6093405"/>
                    <a:pt x="4378909" y="5959186"/>
                  </a:cubicBezTo>
                  <a:cubicBezTo>
                    <a:pt x="4650699" y="5821362"/>
                    <a:pt x="4919737" y="5620421"/>
                    <a:pt x="5218129" y="5391271"/>
                  </a:cubicBezTo>
                  <a:cubicBezTo>
                    <a:pt x="5288107" y="5337558"/>
                    <a:pt x="5357824" y="5284617"/>
                    <a:pt x="5425313" y="5233481"/>
                  </a:cubicBezTo>
                  <a:cubicBezTo>
                    <a:pt x="5739037" y="4995556"/>
                    <a:pt x="6037512" y="4769168"/>
                    <a:pt x="6254366" y="4534301"/>
                  </a:cubicBezTo>
                  <a:lnTo>
                    <a:pt x="6321679" y="4456641"/>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Imagem 3" descr="Logotipo&#10;&#10;Descrição gerada automaticamente">
            <a:extLst>
              <a:ext uri="{FF2B5EF4-FFF2-40B4-BE49-F238E27FC236}">
                <a16:creationId xmlns:a16="http://schemas.microsoft.com/office/drawing/2014/main" id="{9814035E-BE28-17A0-5557-9B7E5FEF0E9E}"/>
              </a:ext>
            </a:extLst>
          </p:cNvPr>
          <p:cNvPicPr>
            <a:picLocks noChangeAspect="1"/>
          </p:cNvPicPr>
          <p:nvPr/>
        </p:nvPicPr>
        <p:blipFill>
          <a:blip r:embed="rId2"/>
          <a:stretch>
            <a:fillRect/>
          </a:stretch>
        </p:blipFill>
        <p:spPr>
          <a:xfrm>
            <a:off x="7708392" y="3124459"/>
            <a:ext cx="4142232" cy="1532626"/>
          </a:xfrm>
          <a:prstGeom prst="rect">
            <a:avLst/>
          </a:prstGeom>
        </p:spPr>
      </p:pic>
      <p:sp>
        <p:nvSpPr>
          <p:cNvPr id="2" name="Título 1">
            <a:extLst>
              <a:ext uri="{FF2B5EF4-FFF2-40B4-BE49-F238E27FC236}">
                <a16:creationId xmlns:a16="http://schemas.microsoft.com/office/drawing/2014/main" id="{0C36F274-3B65-5AF5-EF59-3B9D74BFCC30}"/>
              </a:ext>
            </a:extLst>
          </p:cNvPr>
          <p:cNvSpPr>
            <a:spLocks noGrp="1"/>
          </p:cNvSpPr>
          <p:nvPr>
            <p:ph type="title"/>
          </p:nvPr>
        </p:nvSpPr>
        <p:spPr>
          <a:xfrm>
            <a:off x="866422" y="-1064801"/>
            <a:ext cx="10515600" cy="939860"/>
          </a:xfrm>
        </p:spPr>
        <p:txBody>
          <a:bodyPr>
            <a:normAutofit/>
          </a:bodyPr>
          <a:lstStyle/>
          <a:p>
            <a:pPr algn="ctr"/>
            <a:br>
              <a:rPr lang="pt-BR" sz="3000" b="1">
                <a:cs typeface="Calibri Light"/>
              </a:rPr>
            </a:br>
            <a:endParaRPr lang="pt-BR" sz="3000" b="1">
              <a:cs typeface="Calibri Light"/>
            </a:endParaRPr>
          </a:p>
        </p:txBody>
      </p:sp>
    </p:spTree>
    <p:extLst>
      <p:ext uri="{BB962C8B-B14F-4D97-AF65-F5344CB8AC3E}">
        <p14:creationId xmlns:p14="http://schemas.microsoft.com/office/powerpoint/2010/main" val="2961648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BB0F3E8-E066-C0A2-B445-0BA7053F6343}"/>
              </a:ext>
            </a:extLst>
          </p:cNvPr>
          <p:cNvSpPr>
            <a:spLocks noGrp="1"/>
          </p:cNvSpPr>
          <p:nvPr>
            <p:ph type="title"/>
          </p:nvPr>
        </p:nvSpPr>
        <p:spPr>
          <a:xfrm>
            <a:off x="466722" y="586855"/>
            <a:ext cx="3201366" cy="3387497"/>
          </a:xfrm>
        </p:spPr>
        <p:txBody>
          <a:bodyPr anchor="b">
            <a:normAutofit/>
          </a:bodyPr>
          <a:lstStyle/>
          <a:p>
            <a:pPr algn="r"/>
            <a:r>
              <a:rPr lang="pt-BR" sz="4000" b="1">
                <a:solidFill>
                  <a:srgbClr val="FFFFFF"/>
                </a:solidFill>
                <a:cs typeface="Calibri Light"/>
              </a:rPr>
              <a:t>Função do INPI</a:t>
            </a:r>
          </a:p>
        </p:txBody>
      </p:sp>
      <p:sp>
        <p:nvSpPr>
          <p:cNvPr id="3" name="Espaço Reservado para Conteúdo 2">
            <a:extLst>
              <a:ext uri="{FF2B5EF4-FFF2-40B4-BE49-F238E27FC236}">
                <a16:creationId xmlns:a16="http://schemas.microsoft.com/office/drawing/2014/main" id="{FEDFB064-E32D-9C86-4C66-89ADB7F6EDB2}"/>
              </a:ext>
            </a:extLst>
          </p:cNvPr>
          <p:cNvSpPr>
            <a:spLocks noGrp="1"/>
          </p:cNvSpPr>
          <p:nvPr>
            <p:ph idx="1"/>
          </p:nvPr>
        </p:nvSpPr>
        <p:spPr>
          <a:xfrm>
            <a:off x="4810259" y="649480"/>
            <a:ext cx="6555347" cy="5546047"/>
          </a:xfrm>
        </p:spPr>
        <p:txBody>
          <a:bodyPr vert="horz" lIns="91440" tIns="45720" rIns="91440" bIns="45720" rtlCol="0" anchor="ctr">
            <a:normAutofit/>
          </a:bodyPr>
          <a:lstStyle/>
          <a:p>
            <a:pPr marL="0" indent="0">
              <a:buNone/>
            </a:pPr>
            <a:r>
              <a:rPr lang="pt-BR" sz="2000">
                <a:latin typeface="Arial"/>
                <a:cs typeface="Arial"/>
              </a:rPr>
              <a:t>Os principais serviços oferecidos pelo INPI são os registros de marcas, de desenhos industriais, de programas de computador, de indicações geográficas e de topografia de circuitos. O órgão também é responsável pelas concessões de patentes, transferência de tecnologias e averbações de contratos de franquia. </a:t>
            </a:r>
            <a:endParaRPr lang="pt-BR" sz="2000">
              <a:cs typeface="Calibri"/>
            </a:endParaRPr>
          </a:p>
          <a:p>
            <a:pPr marL="0" indent="0">
              <a:buNone/>
            </a:pPr>
            <a:r>
              <a:rPr lang="pt-BR" sz="2000">
                <a:latin typeface="Arial"/>
                <a:cs typeface="Arial"/>
              </a:rPr>
              <a:t>Além disso, o INPI também tem como função fazer pronunciamentos quanto à conveniência de assinatura, ratificação e denúncia de convenções, tratados, convênios e acordos sobre propriedade industrial.</a:t>
            </a:r>
          </a:p>
          <a:p>
            <a:pPr marL="0" indent="0">
              <a:buNone/>
            </a:pPr>
            <a:r>
              <a:rPr lang="pt-BR" sz="2000">
                <a:latin typeface="Arial"/>
                <a:cs typeface="Arial"/>
              </a:rPr>
              <a:t>      Muitas pessoas acreditam que esses processos são indispensáveis apenas para grandes e pequenas corporações. No entanto, segundo o próprio Instituto, micro e pequenas empresas também devem usar esses diferenciais, tanto para crescer em um mercado competitivo, quanto para gerar parcerias. </a:t>
            </a:r>
            <a:endParaRPr lang="pt-BR" sz="2000">
              <a:cs typeface="Calibri" panose="020F0502020204030204"/>
            </a:endParaRPr>
          </a:p>
        </p:txBody>
      </p:sp>
    </p:spTree>
    <p:extLst>
      <p:ext uri="{BB962C8B-B14F-4D97-AF65-F5344CB8AC3E}">
        <p14:creationId xmlns:p14="http://schemas.microsoft.com/office/powerpoint/2010/main" val="41749786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E358803-9D24-72EE-6E0B-41B6707D159F}"/>
              </a:ext>
            </a:extLst>
          </p:cNvPr>
          <p:cNvSpPr>
            <a:spLocks noGrp="1"/>
          </p:cNvSpPr>
          <p:nvPr>
            <p:ph type="title"/>
          </p:nvPr>
        </p:nvSpPr>
        <p:spPr>
          <a:xfrm>
            <a:off x="630936" y="639520"/>
            <a:ext cx="3429000" cy="1719072"/>
          </a:xfrm>
        </p:spPr>
        <p:txBody>
          <a:bodyPr anchor="b">
            <a:normAutofit/>
          </a:bodyPr>
          <a:lstStyle/>
          <a:p>
            <a:r>
              <a:rPr lang="pt-BR" sz="3800" b="1">
                <a:latin typeface="Calibri Light"/>
                <a:cs typeface="Arial"/>
              </a:rPr>
              <a:t>Como Funciona o INPI?</a:t>
            </a:r>
            <a:endParaRPr lang="pt-BR" sz="3800">
              <a:latin typeface="Calibri Light"/>
              <a:cs typeface="Calibri Light"/>
            </a:endParaRPr>
          </a:p>
          <a:p>
            <a:endParaRPr lang="pt-BR" sz="3800">
              <a:cs typeface="Calibri Light"/>
            </a:endParaRPr>
          </a:p>
        </p:txBody>
      </p:sp>
      <p:sp>
        <p:nvSpPr>
          <p:cNvPr id="1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ço Reservado para Conteúdo 2">
            <a:extLst>
              <a:ext uri="{FF2B5EF4-FFF2-40B4-BE49-F238E27FC236}">
                <a16:creationId xmlns:a16="http://schemas.microsoft.com/office/drawing/2014/main" id="{7BBAADAA-6E05-1BBB-BF11-1E928DA8B023}"/>
              </a:ext>
            </a:extLst>
          </p:cNvPr>
          <p:cNvSpPr>
            <a:spLocks noGrp="1"/>
          </p:cNvSpPr>
          <p:nvPr>
            <p:ph idx="1"/>
          </p:nvPr>
        </p:nvSpPr>
        <p:spPr>
          <a:xfrm>
            <a:off x="630936" y="2807208"/>
            <a:ext cx="3429000" cy="3410712"/>
          </a:xfrm>
        </p:spPr>
        <p:txBody>
          <a:bodyPr vert="horz" lIns="91440" tIns="45720" rIns="91440" bIns="45720" rtlCol="0" anchor="t">
            <a:normAutofit/>
          </a:bodyPr>
          <a:lstStyle/>
          <a:p>
            <a:pPr>
              <a:buNone/>
            </a:pPr>
            <a:r>
              <a:rPr lang="pt-BR" sz="2000">
                <a:latin typeface="Arial"/>
                <a:cs typeface="Arial"/>
              </a:rPr>
              <a:t>    Atualmente, o órgão disponibiliza informações tecnológicas de seu acervo de mais de 20 milhões de documentos de patentes a empresas e já é possível realizar solicitações, baixar manuais, fazer pesquisas e consultar marcas sem sair de casa.</a:t>
            </a:r>
            <a:endParaRPr lang="pt-BR" sz="2000">
              <a:cs typeface="Calibri" panose="020F0502020204030204"/>
            </a:endParaRPr>
          </a:p>
          <a:p>
            <a:pPr marL="0" indent="0">
              <a:buNone/>
            </a:pPr>
            <a:endParaRPr lang="pt-BR" sz="2000">
              <a:cs typeface="Calibri" panose="020F0502020204030204"/>
            </a:endParaRPr>
          </a:p>
        </p:txBody>
      </p:sp>
      <p:pic>
        <p:nvPicPr>
          <p:cNvPr id="4" name="Imagem 3" descr="Linha do tempo&#10;&#10;Descrição gerada automaticamente">
            <a:extLst>
              <a:ext uri="{FF2B5EF4-FFF2-40B4-BE49-F238E27FC236}">
                <a16:creationId xmlns:a16="http://schemas.microsoft.com/office/drawing/2014/main" id="{5D403A36-F569-0073-DF58-2C88A904C71B}"/>
              </a:ext>
            </a:extLst>
          </p:cNvPr>
          <p:cNvPicPr>
            <a:picLocks noChangeAspect="1"/>
          </p:cNvPicPr>
          <p:nvPr/>
        </p:nvPicPr>
        <p:blipFill>
          <a:blip r:embed="rId2"/>
          <a:stretch>
            <a:fillRect/>
          </a:stretch>
        </p:blipFill>
        <p:spPr>
          <a:xfrm>
            <a:off x="4654296" y="831476"/>
            <a:ext cx="6903720" cy="5195048"/>
          </a:xfrm>
          <a:prstGeom prst="rect">
            <a:avLst/>
          </a:prstGeom>
        </p:spPr>
      </p:pic>
    </p:spTree>
    <p:extLst>
      <p:ext uri="{BB962C8B-B14F-4D97-AF65-F5344CB8AC3E}">
        <p14:creationId xmlns:p14="http://schemas.microsoft.com/office/powerpoint/2010/main" val="28026164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45BAD38-C8F9-3106-231F-7B224313653B}"/>
              </a:ext>
            </a:extLst>
          </p:cNvPr>
          <p:cNvSpPr>
            <a:spLocks noGrp="1"/>
          </p:cNvSpPr>
          <p:nvPr>
            <p:ph type="title"/>
          </p:nvPr>
        </p:nvSpPr>
        <p:spPr>
          <a:xfrm>
            <a:off x="1371597" y="348865"/>
            <a:ext cx="10044023" cy="877729"/>
          </a:xfrm>
        </p:spPr>
        <p:txBody>
          <a:bodyPr anchor="ctr">
            <a:normAutofit/>
          </a:bodyPr>
          <a:lstStyle/>
          <a:p>
            <a:r>
              <a:rPr lang="pt-BR" sz="4000" b="1">
                <a:solidFill>
                  <a:srgbClr val="FFFFFF"/>
                </a:solidFill>
                <a:cs typeface="Calibri Light"/>
              </a:rPr>
              <a:t>O QUE PODE SER REGISTRADO NO INPI?</a:t>
            </a:r>
          </a:p>
        </p:txBody>
      </p:sp>
      <p:graphicFrame>
        <p:nvGraphicFramePr>
          <p:cNvPr id="5" name="Espaço Reservado para Conteúdo 2">
            <a:extLst>
              <a:ext uri="{FF2B5EF4-FFF2-40B4-BE49-F238E27FC236}">
                <a16:creationId xmlns:a16="http://schemas.microsoft.com/office/drawing/2014/main" id="{E718AE3E-B87F-F198-25E6-205387FF522E}"/>
              </a:ext>
            </a:extLst>
          </p:cNvPr>
          <p:cNvGraphicFramePr>
            <a:graphicFrameLocks noGrp="1"/>
          </p:cNvGraphicFramePr>
          <p:nvPr>
            <p:ph idx="1"/>
            <p:extLst>
              <p:ext uri="{D42A27DB-BD31-4B8C-83A1-F6EECF244321}">
                <p14:modId xmlns:p14="http://schemas.microsoft.com/office/powerpoint/2010/main" val="2541886304"/>
              </p:ext>
            </p:extLst>
          </p:nvPr>
        </p:nvGraphicFramePr>
        <p:xfrm>
          <a:off x="634649" y="1905616"/>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75250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cript de computador em uma tela">
            <a:extLst>
              <a:ext uri="{FF2B5EF4-FFF2-40B4-BE49-F238E27FC236}">
                <a16:creationId xmlns:a16="http://schemas.microsoft.com/office/drawing/2014/main" id="{7DD52F04-B449-E509-7D0F-D8529AE41A8B}"/>
              </a:ext>
            </a:extLst>
          </p:cNvPr>
          <p:cNvPicPr>
            <a:picLocks noChangeAspect="1"/>
          </p:cNvPicPr>
          <p:nvPr/>
        </p:nvPicPr>
        <p:blipFill rotWithShape="1">
          <a:blip r:embed="rId2"/>
          <a:srcRect l="1920" r="38901" b="-3"/>
          <a:stretch/>
        </p:blipFill>
        <p:spPr>
          <a:xfrm>
            <a:off x="6103027" y="10"/>
            <a:ext cx="6088971" cy="6857990"/>
          </a:xfrm>
          <a:prstGeom prst="rect">
            <a:avLst/>
          </a:prstGeom>
        </p:spPr>
      </p:pic>
      <p:sp useBgFill="1">
        <p:nvSpPr>
          <p:cNvPr id="11" name="Rectangle 10">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C48EADF-339D-D3AC-890D-01BF3AEA7B6B}"/>
              </a:ext>
            </a:extLst>
          </p:cNvPr>
          <p:cNvSpPr>
            <a:spLocks noGrp="1"/>
          </p:cNvSpPr>
          <p:nvPr>
            <p:ph type="title"/>
          </p:nvPr>
        </p:nvSpPr>
        <p:spPr>
          <a:xfrm>
            <a:off x="441950" y="328512"/>
            <a:ext cx="5098238" cy="1628970"/>
          </a:xfrm>
        </p:spPr>
        <p:txBody>
          <a:bodyPr anchor="ctr">
            <a:normAutofit/>
          </a:bodyPr>
          <a:lstStyle/>
          <a:p>
            <a:r>
              <a:rPr lang="pt-BR" sz="3700" b="1">
                <a:cs typeface="Calibri Light"/>
              </a:rPr>
              <a:t>Registro de softwares perante o Instituto Nacional de Propriedade</a:t>
            </a:r>
            <a:endParaRPr lang="pt-BR" sz="3700">
              <a:cs typeface="Calibri Light" panose="020F0302020204030204"/>
            </a:endParaRPr>
          </a:p>
        </p:txBody>
      </p:sp>
      <p:sp>
        <p:nvSpPr>
          <p:cNvPr id="3" name="Espaço Reservado para Conteúdo 2">
            <a:extLst>
              <a:ext uri="{FF2B5EF4-FFF2-40B4-BE49-F238E27FC236}">
                <a16:creationId xmlns:a16="http://schemas.microsoft.com/office/drawing/2014/main" id="{B9A1B523-E043-F0A8-2375-3981079EA605}"/>
              </a:ext>
            </a:extLst>
          </p:cNvPr>
          <p:cNvSpPr>
            <a:spLocks noGrp="1"/>
          </p:cNvSpPr>
          <p:nvPr>
            <p:ph idx="1"/>
          </p:nvPr>
        </p:nvSpPr>
        <p:spPr>
          <a:xfrm>
            <a:off x="37432" y="2461595"/>
            <a:ext cx="5957976" cy="3637546"/>
          </a:xfrm>
        </p:spPr>
        <p:txBody>
          <a:bodyPr vert="horz" lIns="91440" tIns="45720" rIns="91440" bIns="45720" rtlCol="0" anchor="ctr">
            <a:noAutofit/>
          </a:bodyPr>
          <a:lstStyle/>
          <a:p>
            <a:pPr marL="0" indent="0">
              <a:buNone/>
            </a:pPr>
            <a:endParaRPr lang="pt-BR" sz="1000" dirty="0">
              <a:cs typeface="Calibri"/>
            </a:endParaRPr>
          </a:p>
          <a:p>
            <a:pPr>
              <a:buNone/>
            </a:pPr>
            <a:endParaRPr lang="pt-BR" sz="1400" dirty="0">
              <a:cs typeface="Calibri"/>
            </a:endParaRPr>
          </a:p>
          <a:p>
            <a:pPr algn="just">
              <a:buNone/>
            </a:pPr>
            <a:endParaRPr lang="pt-BR" sz="2400" dirty="0">
              <a:cs typeface="Calibri" panose="020F0502020204030204"/>
            </a:endParaRPr>
          </a:p>
          <a:p>
            <a:pPr algn="just">
              <a:buNone/>
            </a:pPr>
            <a:r>
              <a:rPr lang="pt-BR" sz="1400" dirty="0">
                <a:latin typeface="Arial"/>
                <a:ea typeface="+mn-lt"/>
                <a:cs typeface="+mn-lt"/>
              </a:rPr>
              <a:t> </a:t>
            </a:r>
            <a:r>
              <a:rPr lang="pt-BR" sz="1600" dirty="0">
                <a:latin typeface="Arial"/>
                <a:ea typeface="+mn-lt"/>
                <a:cs typeface="+mn-lt"/>
              </a:rPr>
              <a:t>  </a:t>
            </a:r>
            <a:r>
              <a:rPr lang="pt-BR" sz="1500" dirty="0">
                <a:latin typeface="Arial"/>
                <a:ea typeface="+mn-lt"/>
                <a:cs typeface="+mn-lt"/>
              </a:rPr>
              <a:t> O registro de Software perante o INPI, é realizado com a utilização da tecnologia hash1. Essa tecnologia possibilita a proteção de todo o código desenvolvido, mediante criptografia. A utilização se torna factível pela identificação de qualquer alteração no arquivo em que se encontra o código, pois é tomado como base o arquivo originalmente registrado. Dessa forma, é importante que o código esteja em sua versão final, ou pelo menos o mais próximo dela, pois, dessa forma, é possível atribuir a maior extensão possível à proteção do código-fonte.</a:t>
            </a:r>
          </a:p>
          <a:p>
            <a:pPr algn="just">
              <a:buNone/>
            </a:pPr>
            <a:r>
              <a:rPr lang="pt-BR" sz="1500" dirty="0">
                <a:latin typeface="Arial"/>
                <a:ea typeface="+mn-lt"/>
                <a:cs typeface="+mn-lt"/>
              </a:rPr>
              <a:t>       Desse modo, o referido registro confere ao Software, proteção jurídica quanto a sua exclusividade, bem como a titularidade dos direitos oriundos da referida criação.</a:t>
            </a:r>
            <a:endParaRPr lang="pt-BR" sz="1500">
              <a:latin typeface="Arial"/>
              <a:cs typeface="Calibri"/>
            </a:endParaRPr>
          </a:p>
          <a:p>
            <a:pPr algn="just">
              <a:buNone/>
            </a:pPr>
            <a:r>
              <a:rPr lang="pt-BR" sz="1500" dirty="0">
                <a:latin typeface="Arial"/>
                <a:ea typeface="+mn-lt"/>
                <a:cs typeface="+mn-lt"/>
              </a:rPr>
              <a:t>      Tal proteção terá validade por um período pré-determinado de 50 (cinquenta) anos, que, em regra, começam a ser contados a partir de 1º de janeiro do ano subsequente ao da publicação do registro, ou, na ausência desta, na data da sua criação. Assim, no período de 50 (cinquenta) anos após o registro do Software, com exceção do seu titular, ninguém poderá utilizá-lo sem a devida autorização.</a:t>
            </a:r>
            <a:endParaRPr lang="pt-BR" sz="1500">
              <a:latin typeface="Arial"/>
              <a:cs typeface="Calibri" panose="020F0502020204030204"/>
            </a:endParaRPr>
          </a:p>
          <a:p>
            <a:pPr algn="just">
              <a:buNone/>
            </a:pPr>
            <a:r>
              <a:rPr lang="pt-BR" sz="1600" dirty="0">
                <a:latin typeface="Arial"/>
                <a:ea typeface="+mn-lt"/>
                <a:cs typeface="+mn-lt"/>
              </a:rPr>
              <a:t>  </a:t>
            </a:r>
            <a:endParaRPr lang="pt-BR" sz="1600">
              <a:latin typeface="Arial"/>
              <a:cs typeface="Calibri" panose="020F0502020204030204"/>
            </a:endParaRPr>
          </a:p>
          <a:p>
            <a:endParaRPr lang="pt-BR" sz="1000">
              <a:cs typeface="Calibri"/>
            </a:endParaRPr>
          </a:p>
        </p:txBody>
      </p:sp>
    </p:spTree>
    <p:extLst>
      <p:ext uri="{BB962C8B-B14F-4D97-AF65-F5344CB8AC3E}">
        <p14:creationId xmlns:p14="http://schemas.microsoft.com/office/powerpoint/2010/main" val="19142289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8C2247-D526-CB61-A3F7-7A96A685BCD8}"/>
              </a:ext>
            </a:extLst>
          </p:cNvPr>
          <p:cNvSpPr>
            <a:spLocks noGrp="1"/>
          </p:cNvSpPr>
          <p:nvPr>
            <p:ph type="title"/>
          </p:nvPr>
        </p:nvSpPr>
        <p:spPr>
          <a:xfrm>
            <a:off x="876692" y="525021"/>
            <a:ext cx="5479719" cy="1550351"/>
          </a:xfrm>
        </p:spPr>
        <p:txBody>
          <a:bodyPr anchor="b">
            <a:normAutofit/>
          </a:bodyPr>
          <a:lstStyle/>
          <a:p>
            <a:r>
              <a:rPr lang="pt-BR" sz="3200" b="1">
                <a:latin typeface="Calibri Light"/>
                <a:cs typeface="Arial"/>
              </a:rPr>
              <a:t>O QUE É O REGISTRO DE MARCA NO INPI?</a:t>
            </a:r>
            <a:endParaRPr lang="pt-BR" sz="3200">
              <a:latin typeface="Calibri Light"/>
              <a:cs typeface="Calibri Light"/>
            </a:endParaRPr>
          </a:p>
          <a:p>
            <a:endParaRPr lang="pt-BR" sz="3200">
              <a:cs typeface="Calibri Light"/>
            </a:endParaRPr>
          </a:p>
        </p:txBody>
      </p:sp>
      <p:sp>
        <p:nvSpPr>
          <p:cNvPr id="39" name="Espaço Reservado para Conteúdo 2">
            <a:extLst>
              <a:ext uri="{FF2B5EF4-FFF2-40B4-BE49-F238E27FC236}">
                <a16:creationId xmlns:a16="http://schemas.microsoft.com/office/drawing/2014/main" id="{1296F95C-67E7-82C8-9745-0893E428C185}"/>
              </a:ext>
            </a:extLst>
          </p:cNvPr>
          <p:cNvSpPr>
            <a:spLocks noGrp="1"/>
          </p:cNvSpPr>
          <p:nvPr>
            <p:ph idx="1"/>
          </p:nvPr>
        </p:nvSpPr>
        <p:spPr>
          <a:xfrm>
            <a:off x="876692" y="1856144"/>
            <a:ext cx="5479719" cy="4125164"/>
          </a:xfrm>
        </p:spPr>
        <p:txBody>
          <a:bodyPr vert="horz" lIns="91440" tIns="45720" rIns="91440" bIns="45720" rtlCol="0" anchor="t">
            <a:noAutofit/>
          </a:bodyPr>
          <a:lstStyle/>
          <a:p>
            <a:pPr marL="0" indent="0">
              <a:buNone/>
            </a:pPr>
            <a:r>
              <a:rPr lang="pt-BR" sz="1400" dirty="0">
                <a:latin typeface="Arial"/>
                <a:cs typeface="Arial"/>
              </a:rPr>
              <a:t>Além de ser um diferencial competitivo, o registro no INPI é a única forma de garantir o uso exclusivo de uma marca em território nacional (e, em alguns casos, em territórios internacionais também) tanto dentro, quanto fora da internet.</a:t>
            </a:r>
            <a:endParaRPr lang="pt-BR" sz="1400">
              <a:cs typeface="Calibri" panose="020F0502020204030204"/>
            </a:endParaRPr>
          </a:p>
          <a:p>
            <a:pPr marL="0" indent="0">
              <a:buNone/>
            </a:pPr>
            <a:r>
              <a:rPr lang="pt-BR" sz="1400" dirty="0">
                <a:latin typeface="Arial"/>
                <a:cs typeface="Arial"/>
              </a:rPr>
              <a:t>O certificado do INPI protege as marcas brasileiras da concorrência desleal, impedindo que uma pessoa utilize o mesmo nome ou logo de outra empresa já registrada. Somente com ele é possível expandir um negócio, investir no sistema de franquias e garantir o recebimento de royalties, caso você queira licenciar sua marca.</a:t>
            </a:r>
            <a:endParaRPr lang="pt-BR" sz="1400">
              <a:cs typeface="Calibri" panose="020F0502020204030204"/>
            </a:endParaRPr>
          </a:p>
          <a:p>
            <a:pPr marL="0" indent="0">
              <a:buNone/>
            </a:pPr>
            <a:r>
              <a:rPr lang="pt-BR" sz="1400" dirty="0">
                <a:latin typeface="Arial"/>
                <a:cs typeface="Arial"/>
              </a:rPr>
              <a:t>     Vale ressaltar também que a marca pode trazer diversas vantagens financeiras já que, além de se tornar o patrimônio imaterial da empresa, ela também é contabilizada na determinação do seu valor, inclusive aumentando-o perante investidores no preço de ações e aplicações.</a:t>
            </a:r>
            <a:endParaRPr lang="pt-BR" sz="1400">
              <a:cs typeface="Calibri" panose="020F0502020204030204"/>
            </a:endParaRPr>
          </a:p>
          <a:p>
            <a:pPr marL="0" indent="0">
              <a:buNone/>
            </a:pPr>
            <a:r>
              <a:rPr lang="pt-BR" sz="1400" dirty="0">
                <a:latin typeface="Arial"/>
                <a:cs typeface="Arial"/>
              </a:rPr>
              <a:t>      Muitos empresários adiam o registro de marca porque acham que esse seja um gasto desnecessário, mas, na verdade, o investimento acaba sendo bem baixo quando levados em consideração todos esses benefícios que o registro oferece. Além disso, sai muito mais caro ter que lidar com o risco da empresa ser impedida de utilizar a marca caso ela já tenha sido registrada ou com o risco de ser processada por uso indevido de marca</a:t>
            </a:r>
            <a:r>
              <a:rPr lang="pt-BR" sz="1100" dirty="0">
                <a:latin typeface="Arial"/>
                <a:cs typeface="Arial"/>
              </a:rPr>
              <a:t>. </a:t>
            </a:r>
            <a:endParaRPr lang="pt-BR" sz="1050" dirty="0">
              <a:cs typeface="Calibri" panose="020F0502020204030204"/>
            </a:endParaRPr>
          </a:p>
          <a:p>
            <a:endParaRPr lang="pt-BR" sz="1100">
              <a:cs typeface="Calibri" panose="020F0502020204030204"/>
            </a:endParaRPr>
          </a:p>
        </p:txBody>
      </p:sp>
      <p:pic>
        <p:nvPicPr>
          <p:cNvPr id="40" name="Picture 23" descr="Gráfico em documento com caneta">
            <a:extLst>
              <a:ext uri="{FF2B5EF4-FFF2-40B4-BE49-F238E27FC236}">
                <a16:creationId xmlns:a16="http://schemas.microsoft.com/office/drawing/2014/main" id="{9E090EEB-789B-EF3D-819D-5042AFA9D978}"/>
              </a:ext>
            </a:extLst>
          </p:cNvPr>
          <p:cNvPicPr>
            <a:picLocks noChangeAspect="1"/>
          </p:cNvPicPr>
          <p:nvPr/>
        </p:nvPicPr>
        <p:blipFill rotWithShape="1">
          <a:blip r:embed="rId2"/>
          <a:srcRect l="33111" r="19060" b="-3"/>
          <a:stretch/>
        </p:blipFill>
        <p:spPr>
          <a:xfrm>
            <a:off x="7270812" y="10"/>
            <a:ext cx="4921187" cy="6857990"/>
          </a:xfrm>
          <a:prstGeom prst="rect">
            <a:avLst/>
          </a:prstGeom>
        </p:spPr>
      </p:pic>
      <p:grpSp>
        <p:nvGrpSpPr>
          <p:cNvPr id="41" name="Group 27">
            <a:extLst>
              <a:ext uri="{FF2B5EF4-FFF2-40B4-BE49-F238E27FC236}">
                <a16:creationId xmlns:a16="http://schemas.microsoft.com/office/drawing/2014/main" id="{8CE57D37-C2D0-066B-1AE3-6F4244344F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68638" y="0"/>
            <a:ext cx="123362" cy="6858000"/>
            <a:chOff x="12068638" y="0"/>
            <a:chExt cx="123362" cy="6858000"/>
          </a:xfrm>
        </p:grpSpPr>
        <p:sp>
          <p:nvSpPr>
            <p:cNvPr id="29" name="Rectangle 28">
              <a:extLst>
                <a:ext uri="{FF2B5EF4-FFF2-40B4-BE49-F238E27FC236}">
                  <a16:creationId xmlns:a16="http://schemas.microsoft.com/office/drawing/2014/main" id="{A24DCA44-89CF-872A-903F-96C50780E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29">
              <a:extLst>
                <a:ext uri="{FF2B5EF4-FFF2-40B4-BE49-F238E27FC236}">
                  <a16:creationId xmlns:a16="http://schemas.microsoft.com/office/drawing/2014/main" id="{4B0CC4F5-AC85-FFFA-7EB5-33C4FCE90A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370836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CCD34BB-770B-014C-2CC3-FE6963EB8EB9}"/>
              </a:ext>
            </a:extLst>
          </p:cNvPr>
          <p:cNvSpPr>
            <a:spLocks noGrp="1"/>
          </p:cNvSpPr>
          <p:nvPr>
            <p:ph type="title"/>
          </p:nvPr>
        </p:nvSpPr>
        <p:spPr>
          <a:xfrm>
            <a:off x="7087504" y="920848"/>
            <a:ext cx="4843493" cy="1578308"/>
          </a:xfrm>
        </p:spPr>
        <p:txBody>
          <a:bodyPr>
            <a:normAutofit/>
          </a:bodyPr>
          <a:lstStyle/>
          <a:p>
            <a:r>
              <a:rPr lang="pt-BR" sz="3400" b="1">
                <a:latin typeface="Calibri Light"/>
                <a:cs typeface="Arial"/>
              </a:rPr>
              <a:t>QUANTO TEMPO DEMORA PARA REGISTRAR UMA MARCA?</a:t>
            </a:r>
            <a:endParaRPr lang="pt-BR" sz="3400">
              <a:latin typeface="Calibri Light"/>
              <a:cs typeface="Calibri Light"/>
            </a:endParaRPr>
          </a:p>
          <a:p>
            <a:endParaRPr lang="pt-BR" sz="3400">
              <a:cs typeface="Calibri Light"/>
            </a:endParaRPr>
          </a:p>
        </p:txBody>
      </p:sp>
      <p:pic>
        <p:nvPicPr>
          <p:cNvPr id="5" name="Imagem 4">
            <a:extLst>
              <a:ext uri="{FF2B5EF4-FFF2-40B4-BE49-F238E27FC236}">
                <a16:creationId xmlns:a16="http://schemas.microsoft.com/office/drawing/2014/main" id="{733D44E7-3E05-A4CF-93DC-EE7563B500DC}"/>
              </a:ext>
            </a:extLst>
          </p:cNvPr>
          <p:cNvPicPr>
            <a:picLocks noChangeAspect="1"/>
          </p:cNvPicPr>
          <p:nvPr/>
        </p:nvPicPr>
        <p:blipFill rotWithShape="1">
          <a:blip r:embed="rId2"/>
          <a:srcRect l="16933" r="16562" b="-1"/>
          <a:stretch/>
        </p:blipFill>
        <p:spPr>
          <a:xfrm>
            <a:off x="1" y="10"/>
            <a:ext cx="6832674" cy="6857990"/>
          </a:xfrm>
          <a:custGeom>
            <a:avLst/>
            <a:gdLst/>
            <a:ahLst/>
            <a:cxnLst/>
            <a:rect l="l" t="t" r="r" b="b"/>
            <a:pathLst>
              <a:path w="6832674" h="6858000">
                <a:moveTo>
                  <a:pt x="0" y="0"/>
                </a:moveTo>
                <a:lnTo>
                  <a:pt x="6832674" y="0"/>
                </a:lnTo>
                <a:lnTo>
                  <a:pt x="6749707" y="183520"/>
                </a:lnTo>
                <a:cubicBezTo>
                  <a:pt x="6327787" y="1181050"/>
                  <a:pt x="6094475" y="2277779"/>
                  <a:pt x="6094475" y="3429000"/>
                </a:cubicBezTo>
                <a:cubicBezTo>
                  <a:pt x="6094475" y="4580222"/>
                  <a:pt x="6327787" y="5676950"/>
                  <a:pt x="6749707" y="6674481"/>
                </a:cubicBezTo>
                <a:lnTo>
                  <a:pt x="6832674" y="6858000"/>
                </a:lnTo>
                <a:lnTo>
                  <a:pt x="0" y="6858000"/>
                </a:lnTo>
                <a:close/>
              </a:path>
            </a:pathLst>
          </a:custGeom>
        </p:spPr>
      </p:pic>
      <p:sp>
        <p:nvSpPr>
          <p:cNvPr id="3" name="Espaço Reservado para Conteúdo 2">
            <a:extLst>
              <a:ext uri="{FF2B5EF4-FFF2-40B4-BE49-F238E27FC236}">
                <a16:creationId xmlns:a16="http://schemas.microsoft.com/office/drawing/2014/main" id="{088AB6C7-70BD-C515-9273-11851FD21730}"/>
              </a:ext>
            </a:extLst>
          </p:cNvPr>
          <p:cNvSpPr>
            <a:spLocks noGrp="1"/>
          </p:cNvSpPr>
          <p:nvPr>
            <p:ph idx="1"/>
          </p:nvPr>
        </p:nvSpPr>
        <p:spPr>
          <a:xfrm>
            <a:off x="6892119" y="2630161"/>
            <a:ext cx="4589491" cy="3332489"/>
          </a:xfrm>
        </p:spPr>
        <p:txBody>
          <a:bodyPr vert="horz" lIns="91440" tIns="45720" rIns="91440" bIns="45720" rtlCol="0">
            <a:normAutofit/>
          </a:bodyPr>
          <a:lstStyle/>
          <a:p>
            <a:pPr>
              <a:buNone/>
            </a:pPr>
            <a:r>
              <a:rPr lang="pt-BR" sz="1900">
                <a:latin typeface="Arial"/>
                <a:cs typeface="Arial"/>
              </a:rPr>
              <a:t>    Para registrar uma marca, é preciso enfrentar algumas etapas burocráticas como: classificação da marca, busca de viabilidade, cadastro no portal do INPI, pagamento da Guia de Recolhimento da União (GRU), envio das informações da marca e, por fim, acompanhamento do processo. Apesar de não serem muitas, as fases do processo de registro de marca exigem bastante atenção e conhecimento. </a:t>
            </a:r>
            <a:endParaRPr lang="pt-BR" sz="1900"/>
          </a:p>
          <a:p>
            <a:pPr marL="0" indent="0">
              <a:buNone/>
            </a:pPr>
            <a:endParaRPr lang="pt-BR" sz="1900">
              <a:cs typeface="Calibri" panose="020F0502020204030204"/>
            </a:endParaRPr>
          </a:p>
        </p:txBody>
      </p:sp>
    </p:spTree>
    <p:extLst>
      <p:ext uri="{BB962C8B-B14F-4D97-AF65-F5344CB8AC3E}">
        <p14:creationId xmlns:p14="http://schemas.microsoft.com/office/powerpoint/2010/main" val="25148403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06D73C-541B-9F1F-4C6C-3DA4A13D038F}"/>
              </a:ext>
            </a:extLst>
          </p:cNvPr>
          <p:cNvSpPr>
            <a:spLocks noGrp="1"/>
          </p:cNvSpPr>
          <p:nvPr>
            <p:ph type="title"/>
          </p:nvPr>
        </p:nvSpPr>
        <p:spPr>
          <a:xfrm>
            <a:off x="8153400" y="1128094"/>
            <a:ext cx="3434180" cy="1415270"/>
          </a:xfrm>
        </p:spPr>
        <p:txBody>
          <a:bodyPr anchor="t">
            <a:normAutofit/>
          </a:bodyPr>
          <a:lstStyle/>
          <a:p>
            <a:r>
              <a:rPr lang="pt-BR" sz="3200">
                <a:cs typeface="Calibri Light"/>
              </a:rPr>
              <a:t>  </a:t>
            </a:r>
            <a:br>
              <a:rPr lang="pt-BR" sz="3200">
                <a:cs typeface="Calibri Light"/>
              </a:rPr>
            </a:br>
            <a:endParaRPr lang="pt-BR" sz="3200"/>
          </a:p>
        </p:txBody>
      </p:sp>
      <p:sp>
        <p:nvSpPr>
          <p:cNvPr id="16" name="Rectangle 18">
            <a:extLst>
              <a:ext uri="{FF2B5EF4-FFF2-40B4-BE49-F238E27FC236}">
                <a16:creationId xmlns:a16="http://schemas.microsoft.com/office/drawing/2014/main" id="{7ED7575E-88D2-B771-681D-46A7E5541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76457" cy="6858000"/>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mo criar e registrar uma marca">
            <a:hlinkClick r:id="" action="ppaction://media"/>
            <a:extLst>
              <a:ext uri="{FF2B5EF4-FFF2-40B4-BE49-F238E27FC236}">
                <a16:creationId xmlns:a16="http://schemas.microsoft.com/office/drawing/2014/main" id="{9135657D-B436-0E1E-C4FA-294DA2EFCB3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68198" y="1513070"/>
            <a:ext cx="6899228" cy="3876110"/>
          </a:xfrm>
          <a:prstGeom prst="rect">
            <a:avLst/>
          </a:prstGeom>
        </p:spPr>
      </p:pic>
      <p:cxnSp>
        <p:nvCxnSpPr>
          <p:cNvPr id="21" name="Straight Connector 20">
            <a:extLst>
              <a:ext uri="{FF2B5EF4-FFF2-40B4-BE49-F238E27FC236}">
                <a16:creationId xmlns:a16="http://schemas.microsoft.com/office/drawing/2014/main" id="{249EDD1B-F94D-B4E6-ACAA-566B9A26FD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9939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Espaço Reservado para Conteúdo 2">
            <a:extLst>
              <a:ext uri="{FF2B5EF4-FFF2-40B4-BE49-F238E27FC236}">
                <a16:creationId xmlns:a16="http://schemas.microsoft.com/office/drawing/2014/main" id="{235DF201-AAD4-8CF5-46F2-7A5E81A31912}"/>
              </a:ext>
            </a:extLst>
          </p:cNvPr>
          <p:cNvSpPr>
            <a:spLocks noGrp="1"/>
          </p:cNvSpPr>
          <p:nvPr>
            <p:ph idx="1"/>
          </p:nvPr>
        </p:nvSpPr>
        <p:spPr>
          <a:xfrm>
            <a:off x="8153400" y="1781364"/>
            <a:ext cx="3434180" cy="3599019"/>
          </a:xfrm>
        </p:spPr>
        <p:txBody>
          <a:bodyPr vert="horz" lIns="91440" tIns="45720" rIns="91440" bIns="45720" rtlCol="0">
            <a:normAutofit/>
          </a:bodyPr>
          <a:lstStyle/>
          <a:p>
            <a:pPr marL="0" indent="0">
              <a:buNone/>
            </a:pPr>
            <a:r>
              <a:rPr lang="pt-BR" sz="1700" b="1">
                <a:latin typeface="Arial"/>
                <a:cs typeface="Arial"/>
              </a:rPr>
              <a:t>Todo o processo de registro - da submissão do pedido à certificação - pode durar até cerca de 18 meses em alguns casos.</a:t>
            </a:r>
            <a:r>
              <a:rPr lang="pt-BR" sz="1700">
                <a:latin typeface="Arial"/>
                <a:cs typeface="Arial"/>
              </a:rPr>
              <a:t> Diante disso, é comum que empresários optem por buscar ajuda profissional de empresas especializadas no registro de marcas, já que isso ajuda a evitar possíveis entraves e aumenta as chances do seu pedido ser aprovado pelo INPI.</a:t>
            </a:r>
            <a:endParaRPr lang="pt-BR" sz="1700">
              <a:cs typeface="Calibri"/>
            </a:endParaRPr>
          </a:p>
          <a:p>
            <a:endParaRPr lang="pt-BR" sz="1700">
              <a:cs typeface="Calibri"/>
            </a:endParaRPr>
          </a:p>
        </p:txBody>
      </p:sp>
    </p:spTree>
    <p:extLst>
      <p:ext uri="{BB962C8B-B14F-4D97-AF65-F5344CB8AC3E}">
        <p14:creationId xmlns:p14="http://schemas.microsoft.com/office/powerpoint/2010/main" val="3608204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10</Slides>
  <Notes>0</Notes>
  <HiddenSlides>0</HiddenSlides>
  <ScaleCrop>false</ScaleCrop>
  <HeadingPairs>
    <vt:vector size="4" baseType="variant">
      <vt:variant>
        <vt:lpstr>Tema</vt:lpstr>
      </vt:variant>
      <vt:variant>
        <vt:i4>1</vt:i4>
      </vt:variant>
      <vt:variant>
        <vt:lpstr>Títulos de slides</vt:lpstr>
      </vt:variant>
      <vt:variant>
        <vt:i4>10</vt:i4>
      </vt:variant>
    </vt:vector>
  </HeadingPairs>
  <TitlesOfParts>
    <vt:vector size="11" baseType="lpstr">
      <vt:lpstr>Tema do Office</vt:lpstr>
      <vt:lpstr>Instituto Nacional da Propriedade Industrial</vt:lpstr>
      <vt:lpstr> </vt:lpstr>
      <vt:lpstr>Função do INPI</vt:lpstr>
      <vt:lpstr>Como Funciona o INPI? </vt:lpstr>
      <vt:lpstr>O QUE PODE SER REGISTRADO NO INPI?</vt:lpstr>
      <vt:lpstr>Registro de softwares perante o Instituto Nacional de Propriedade</vt:lpstr>
      <vt:lpstr>O QUE É O REGISTRO DE MARCA NO INPI? </vt:lpstr>
      <vt:lpstr>QUANTO TEMPO DEMORA PARA REGISTRAR UMA MARCA? </vt:lpstr>
      <vt:lpstr>   </vt:lpstr>
      <vt:lpstr>COMO REALIZAR A CONSULTA DE MARCA INPI?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
  <cp:revision>68</cp:revision>
  <dcterms:created xsi:type="dcterms:W3CDTF">2023-10-26T16:22:57Z</dcterms:created>
  <dcterms:modified xsi:type="dcterms:W3CDTF">2023-11-07T23:42:00Z</dcterms:modified>
</cp:coreProperties>
</file>

<file path=docProps/thumbnail.jpeg>
</file>